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18" r:id="rId2"/>
    <p:sldId id="304" r:id="rId3"/>
    <p:sldId id="314" r:id="rId4"/>
    <p:sldId id="265" r:id="rId5"/>
    <p:sldId id="297" r:id="rId6"/>
    <p:sldId id="298" r:id="rId7"/>
    <p:sldId id="305" r:id="rId8"/>
    <p:sldId id="306" r:id="rId9"/>
    <p:sldId id="317" r:id="rId10"/>
    <p:sldId id="307" r:id="rId11"/>
    <p:sldId id="290" r:id="rId12"/>
    <p:sldId id="309" r:id="rId13"/>
    <p:sldId id="295" r:id="rId14"/>
    <p:sldId id="310" r:id="rId15"/>
    <p:sldId id="291" r:id="rId16"/>
    <p:sldId id="303" r:id="rId17"/>
    <p:sldId id="2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4E121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4" autoAdjust="0"/>
    <p:restoredTop sz="94697" autoAdjust="0"/>
  </p:normalViewPr>
  <p:slideViewPr>
    <p:cSldViewPr>
      <p:cViewPr varScale="1">
        <p:scale>
          <a:sx n="74" d="100"/>
          <a:sy n="74" d="100"/>
        </p:scale>
        <p:origin x="12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5365B2-F39C-4D92-AA3D-E25F8BD609D1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3321604-5245-4D62-9B06-C4903085E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3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53CDD-1C03-4A6D-92C6-30A1CA0015E9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ADE2-727C-4D97-A80C-B1E4BC065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17154"/>
      </p:ext>
    </p:extLst>
  </p:cSld>
  <p:clrMapOvr>
    <a:masterClrMapping/>
  </p:clrMapOvr>
  <p:transition advTm="6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CC62-30C2-455C-9530-2DFBC48D98DC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CC017-96BC-4229-992F-67C6C7BB6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93323"/>
      </p:ext>
    </p:extLst>
  </p:cSld>
  <p:clrMapOvr>
    <a:masterClrMapping/>
  </p:clrMapOvr>
  <p:transition advTm="6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84DC-2055-42E4-8159-AE1179C3C32F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413D-C088-4A87-BD45-9B50554BC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799"/>
      </p:ext>
    </p:extLst>
  </p:cSld>
  <p:clrMapOvr>
    <a:masterClrMapping/>
  </p:clrMapOvr>
  <p:transition advTm="6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95D49-263F-4A07-965A-963C2168F039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7873-D83F-4AB3-B2D3-BBF106D6C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99073"/>
      </p:ext>
    </p:extLst>
  </p:cSld>
  <p:clrMapOvr>
    <a:masterClrMapping/>
  </p:clrMapOvr>
  <p:transition advTm="6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8F80-B8D4-4201-8C6B-1BD47756FCD1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70B1-F93E-4111-8E1F-2BB23BB56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54281"/>
      </p:ext>
    </p:extLst>
  </p:cSld>
  <p:clrMapOvr>
    <a:masterClrMapping/>
  </p:clrMapOvr>
  <p:transition advTm="6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0D612-01A3-491E-810F-8BDC33C35D51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193C-DE8C-46F1-949F-E8A0F7701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631726"/>
      </p:ext>
    </p:extLst>
  </p:cSld>
  <p:clrMapOvr>
    <a:masterClrMapping/>
  </p:clrMapOvr>
  <p:transition advTm="6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9EFA-C306-4068-9884-8E067F4519B1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A99B-A499-403A-A9AF-6788CA3C5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152844"/>
      </p:ext>
    </p:extLst>
  </p:cSld>
  <p:clrMapOvr>
    <a:masterClrMapping/>
  </p:clrMapOvr>
  <p:transition advTm="6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0F46-F256-43C2-95D5-CA70A2A5CBFF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2CFF-019A-440A-9B0D-016A5BD83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18962"/>
      </p:ext>
    </p:extLst>
  </p:cSld>
  <p:clrMapOvr>
    <a:masterClrMapping/>
  </p:clrMapOvr>
  <p:transition advTm="6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BB94-5D29-4D4F-ADF3-BAE742B348F5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7505-E14F-4C2C-A3D2-AB98D5A33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907934"/>
      </p:ext>
    </p:extLst>
  </p:cSld>
  <p:clrMapOvr>
    <a:masterClrMapping/>
  </p:clrMapOvr>
  <p:transition advTm="6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14D3-DE14-4FC5-A891-B631CE73272E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197B1-C225-448E-80D4-0E2B578B2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54254"/>
      </p:ext>
    </p:extLst>
  </p:cSld>
  <p:clrMapOvr>
    <a:masterClrMapping/>
  </p:clrMapOvr>
  <p:transition advTm="6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13F8-D497-4019-B430-7B5807D140D1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905DC-FCD5-40AA-82DA-9D31A3738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46353"/>
      </p:ext>
    </p:extLst>
  </p:cSld>
  <p:clrMapOvr>
    <a:masterClrMapping/>
  </p:clrMapOvr>
  <p:transition advTm="6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91556F8-24F0-4588-AB30-4411F7D4876A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8A932B3-8E1C-4BDD-9FC9-4C870AB02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9" r:id="rId9"/>
    <p:sldLayoutId id="2147483947" r:id="rId10"/>
    <p:sldLayoutId id="2147483948" r:id="rId11"/>
  </p:sldLayoutIdLst>
  <p:transition advTm="6000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40" y="5308300"/>
            <a:ext cx="8229600" cy="1079500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Подготовила :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воспитатель Белова Ольга Юрьевна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        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20007900">
            <a:off x="-71438" y="1593850"/>
            <a:ext cx="5949951" cy="252095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4800" b="1" dirty="0" smtClean="0">
                <a:solidFill>
                  <a:srgbClr val="FF0066"/>
                </a:solidFill>
                <a:ea typeface="+mj-ea"/>
                <a:cs typeface="+mj-cs"/>
              </a:rPr>
              <a:t> Конструирование </a:t>
            </a:r>
            <a:r>
              <a:rPr lang="ru-RU" sz="4800" b="1" dirty="0">
                <a:solidFill>
                  <a:srgbClr val="FF0066"/>
                </a:solidFill>
                <a:ea typeface="+mj-ea"/>
                <a:cs typeface="+mj-cs"/>
              </a:rPr>
              <a:t/>
            </a:r>
            <a:br>
              <a:rPr lang="ru-RU" sz="4800" b="1" dirty="0">
                <a:solidFill>
                  <a:srgbClr val="FF0066"/>
                </a:solidFill>
                <a:ea typeface="+mj-ea"/>
                <a:cs typeface="+mj-cs"/>
              </a:rPr>
            </a:br>
            <a:r>
              <a:rPr lang="ru-RU" sz="4800" b="1" dirty="0">
                <a:solidFill>
                  <a:srgbClr val="FF0066"/>
                </a:solidFill>
                <a:ea typeface="+mj-ea"/>
                <a:cs typeface="+mj-cs"/>
              </a:rPr>
              <a:t>в</a:t>
            </a:r>
            <a:br>
              <a:rPr lang="ru-RU" sz="4800" b="1" dirty="0">
                <a:solidFill>
                  <a:srgbClr val="FF0066"/>
                </a:solidFill>
                <a:ea typeface="+mj-ea"/>
                <a:cs typeface="+mj-cs"/>
              </a:rPr>
            </a:br>
            <a:r>
              <a:rPr lang="ru-RU" sz="4800" b="1" dirty="0">
                <a:solidFill>
                  <a:srgbClr val="FF0066"/>
                </a:solidFill>
                <a:ea typeface="+mj-ea"/>
                <a:cs typeface="+mj-cs"/>
              </a:rPr>
              <a:t> детском саду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12" y="1407860"/>
            <a:ext cx="3839684" cy="3888432"/>
          </a:xfrm>
        </p:spPr>
      </p:pic>
    </p:spTree>
  </p:cSld>
  <p:clrMapOvr>
    <a:masterClrMapping/>
  </p:clrMapOvr>
  <p:transition advTm="6000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571500" y="500063"/>
            <a:ext cx="4357688" cy="6357937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по замыслу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            Здесь ничто не ограничивает фантазии ребенка и самого строительного материала. Этого типа конструирования обычно требует игра. Дети стремятся сделать такую постройку, чтобы она соответствовала замыслу игры. 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060093"/>
            <a:ext cx="3286315" cy="246473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106" y="3679031"/>
            <a:ext cx="4038600" cy="3028950"/>
          </a:xfrm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805862" cy="1095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задачи педагогической работы с детьми по конструированию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827088" y="1428750"/>
            <a:ext cx="7743825" cy="714375"/>
          </a:xfrm>
        </p:spPr>
        <p:txBody>
          <a:bodyPr/>
          <a:lstStyle/>
          <a:p>
            <a:pPr algn="ctr" eaLnBrk="1" hangingPunct="1"/>
            <a:r>
              <a:rPr lang="ru-RU" altLang="ru-RU" sz="3600" i="1" smtClean="0">
                <a:solidFill>
                  <a:srgbClr val="33CC33"/>
                </a:solidFill>
              </a:rPr>
              <a:t>1  младшая группа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8313" y="2143125"/>
            <a:ext cx="8281987" cy="4500563"/>
          </a:xfrm>
        </p:spPr>
        <p:txBody>
          <a:bodyPr/>
          <a:lstStyle/>
          <a:p>
            <a:r>
              <a:rPr lang="ru-RU" altLang="ru-RU" sz="2000" smtClean="0"/>
              <a:t>В играх с настольным и напольным строительным материалом, продолжать знакомить детей с деталями (кубик, кирпичик, трехгранная призма, пластина, цилиндр), с вариантами расположения строительных форм на плоскости.</a:t>
            </a:r>
          </a:p>
          <a:p>
            <a:r>
              <a:rPr lang="ru-RU" altLang="ru-RU" sz="2000" smtClean="0"/>
              <a:t>Продолжать учить детей сооружать элементарные постройки по образцу поддерживать желание что-то строить самостоятельно.</a:t>
            </a:r>
          </a:p>
          <a:p>
            <a:r>
              <a:rPr lang="ru-RU" altLang="ru-RU" sz="2000" smtClean="0"/>
              <a:t>Способствовать развитию пространственных соотношений.</a:t>
            </a:r>
          </a:p>
          <a:p>
            <a:r>
              <a:rPr lang="ru-RU" altLang="ru-RU" sz="2000" smtClean="0"/>
              <a:t>Учить пользоваться дополнительными сюжетными игрушками, соразмерными масштабам построек (маленькие машинки для маленьких гаражей и т.п.).</a:t>
            </a:r>
          </a:p>
          <a:p>
            <a:r>
              <a:rPr lang="ru-RU" altLang="ru-RU" sz="2000" smtClean="0"/>
              <a:t>Знакомить детей с простейшими пластмассовыми конструкторами.</a:t>
            </a:r>
          </a:p>
          <a:p>
            <a:r>
              <a:rPr lang="ru-RU" altLang="ru-RU" sz="2000" smtClean="0"/>
              <a:t>Совместно с взрослым конструировать башенки, домики, машины.</a:t>
            </a:r>
          </a:p>
        </p:txBody>
      </p:sp>
    </p:spTree>
    <p:custDataLst>
      <p:tags r:id="rId1"/>
    </p:custDataLst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1" grpId="0" build="allAtOnce"/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85750"/>
            <a:ext cx="7429500" cy="857250"/>
          </a:xfrm>
        </p:spPr>
        <p:txBody>
          <a:bodyPr/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33CC33"/>
                </a:solidFill>
                <a:latin typeface="+mn-lt"/>
              </a:rPr>
              <a:t>2  младшая группа</a:t>
            </a:r>
            <a:endParaRPr lang="ru-RU" dirty="0">
              <a:latin typeface="+mn-lt"/>
            </a:endParaRPr>
          </a:p>
        </p:txBody>
      </p:sp>
      <p:sp>
        <p:nvSpPr>
          <p:cNvPr id="14339" name="Содержимое 7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110162"/>
          </a:xfrm>
        </p:spPr>
        <p:txBody>
          <a:bodyPr/>
          <a:lstStyle/>
          <a:p>
            <a:r>
              <a:rPr lang="ru-RU" altLang="ru-RU" sz="2000" smtClean="0"/>
              <a:t>Подводить детей к простейшему анализу созданных построек.</a:t>
            </a:r>
          </a:p>
          <a:p>
            <a:r>
              <a:rPr lang="ru-RU" altLang="ru-RU" sz="2000" smtClean="0"/>
              <a:t>Совершенствовать конструктивные умения.</a:t>
            </a:r>
          </a:p>
          <a:p>
            <a:r>
              <a:rPr lang="ru-RU" altLang="ru-RU" sz="2000" smtClean="0"/>
              <a:t>Закреплять умения различать, называть и использовать основные строительные детали (кубики, кирпичики, трехгранные призмы, пластины, цилиндры), сооружать новые постройки, используя  полученные ранее умения (накладывание, приставление, прикладывание).</a:t>
            </a:r>
          </a:p>
          <a:p>
            <a:r>
              <a:rPr lang="ru-RU" altLang="ru-RU" sz="2000" smtClean="0"/>
              <a:t>Учить располагать кирпичики, пластины вертикально, ставить их плотно друг к другу, на определенном расстоянии.</a:t>
            </a:r>
          </a:p>
          <a:p>
            <a:r>
              <a:rPr lang="ru-RU" altLang="ru-RU" sz="2000" smtClean="0"/>
              <a:t>Изменять постройки двумя способами: заменяя одни детали другими или надстраивая их в высоту, длину.</a:t>
            </a:r>
          </a:p>
          <a:p>
            <a:r>
              <a:rPr lang="ru-RU" altLang="ru-RU" sz="2000" smtClean="0"/>
              <a:t>Развивать желание сооружать постройки по собственному замыслу; продолжать учить детей обыгрывать постройки. </a:t>
            </a:r>
          </a:p>
          <a:p>
            <a:r>
              <a:rPr lang="ru-RU" altLang="ru-RU" sz="2000" smtClean="0"/>
              <a:t>Вызывать чувство радости при удавшейся постройке.</a:t>
            </a: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33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Текст 3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rgbClr val="33CC33"/>
                </a:solidFill>
                <a:latin typeface="+mn-lt"/>
              </a:rPr>
              <a:t>Средняя  группа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type="body" idx="1"/>
          </p:nvPr>
        </p:nvSpPr>
        <p:spPr>
          <a:xfrm>
            <a:off x="214313" y="1214438"/>
            <a:ext cx="8715375" cy="542925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smtClean="0"/>
              <a:t>Продолжать развивать у детей способность различать и называть строительные детали (куб, пластина, кирпичик, брусок), учить использовать их с учетом конструктивных свойств (устойчивость, форма, величина). Развивать умение устанавливать ассоциативные связи, предлагая вспомнить, какие похожие сооружения дети видели.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Развивать умение  анализировать образец постройки: выделять основные части и различать и соотносить их по величине и форме, устанавливать пространственное расположение этих частей относительно друг друга (в домах - стены, вверху - перекрытие, крыша; в автомобиле - кабина, кузов и т. д.).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Развивать умение  самостоятельно измерять постройки (по высоте, длине и ширине), соблюдать заданный воспитателем принцип конструкции («Построй такой же домик, но высокий»).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Учить сооружать постройки из крупного и мелкого строительного материала, использовать детали разного цвета.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Обучать конструированию из бумаги: сгибать прямоугольный лист бумаги пополам, совмещая стороны и углы (альбом, флажки для украшения участка, поздравительная открытка), приклеивать к основной форме детали (к дому - окна, двери, трубу; к автобусу - колеса; к стулу — спинку).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Приобщать детей к изготовлению поделок из природного материала: коры, веток, листьев, шишек, каштанов, ореховой скорлупы, соломы (лодочки, ежики и т. д.). Использовать для закрепления частей клей, пластилин. Применять в поделках катушки, коробки разной величины и другие предметы.</a:t>
            </a:r>
          </a:p>
        </p:txBody>
      </p:sp>
    </p:spTree>
    <p:custDataLst>
      <p:tags r:id="rId1"/>
    </p:custDataLst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857250"/>
          </a:xfrm>
        </p:spPr>
        <p:txBody>
          <a:bodyPr/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33CC33"/>
                </a:solidFill>
                <a:latin typeface="+mn-lt"/>
              </a:rPr>
              <a:t>Старшая группа</a:t>
            </a:r>
            <a:endParaRPr lang="ru-RU" sz="3600" dirty="0">
              <a:latin typeface="+mn-lt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67287"/>
          </a:xfrm>
        </p:spPr>
        <p:txBody>
          <a:bodyPr/>
          <a:lstStyle/>
          <a:p>
            <a:r>
              <a:rPr lang="ru-RU" altLang="ru-RU" sz="2000" smtClean="0"/>
              <a:t>Продолжать развивать умение устанавливать связи между создаваемыми постройками и  объектами окружающего мира.</a:t>
            </a:r>
          </a:p>
          <a:p>
            <a:r>
              <a:rPr lang="ru-RU" altLang="ru-RU" sz="2000" smtClean="0"/>
              <a:t>Закреплять умения выделять основные части и характерные детали конструкций.</a:t>
            </a:r>
          </a:p>
          <a:p>
            <a:r>
              <a:rPr lang="ru-RU" altLang="ru-RU" sz="2000" smtClean="0"/>
              <a:t>Знакомить с новыми деталями: разнообразными по форме и величине пластинами, брусками, цилиндрами, конусами. Закреплять умение заменять одни детали другими.</a:t>
            </a:r>
          </a:p>
          <a:p>
            <a:r>
              <a:rPr lang="ru-RU" altLang="ru-RU" sz="2000" smtClean="0"/>
              <a:t>Формировать умение создавать различные по величине и конструкции постройки одного и того же объекта.</a:t>
            </a:r>
          </a:p>
          <a:p>
            <a:r>
              <a:rPr lang="ru-RU" altLang="ru-RU" sz="2000" smtClean="0"/>
              <a:t>Закреплять умение строить по рисунку, самостоятельно подбирать необходимый строительный материал.</a:t>
            </a:r>
          </a:p>
          <a:p>
            <a:r>
              <a:rPr lang="ru-RU" altLang="ru-RU" sz="2000" smtClean="0"/>
              <a:t>Продолжать развивать умение работать коллективно, объединять свои поделки в соответствии с общим замыслом, договариваться, кто какую часть работы будет выполнять; помогать друг другу при необходимости.</a:t>
            </a: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Текст 3"/>
          <p:cNvSpPr>
            <a:spLocks/>
          </p:cNvSpPr>
          <p:nvPr/>
        </p:nvSpPr>
        <p:spPr bwMode="auto">
          <a:xfrm>
            <a:off x="285750" y="214313"/>
            <a:ext cx="84121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ru-RU" sz="4400" b="1" i="1" dirty="0">
                <a:solidFill>
                  <a:srgbClr val="33CC33"/>
                </a:solidFill>
              </a:rPr>
              <a:t/>
            </a:r>
            <a:br>
              <a:rPr lang="ru-RU" sz="4400" b="1" i="1" dirty="0">
                <a:solidFill>
                  <a:srgbClr val="33CC33"/>
                </a:solidFill>
              </a:rPr>
            </a:br>
            <a:r>
              <a:rPr lang="ru-RU" sz="4400" b="1" i="1" dirty="0">
                <a:solidFill>
                  <a:srgbClr val="33CC33"/>
                </a:solidFill>
                <a:latin typeface="+mn-lt"/>
              </a:rPr>
              <a:t>П</a:t>
            </a:r>
            <a:r>
              <a:rPr lang="ru-RU" sz="3600" b="1" i="1" dirty="0">
                <a:solidFill>
                  <a:srgbClr val="33CC33"/>
                </a:solidFill>
                <a:latin typeface="+mn-lt"/>
              </a:rPr>
              <a:t>одготовительная  к школе группа</a:t>
            </a:r>
            <a:endParaRPr lang="ru-RU" sz="4400" b="1" i="1" dirty="0">
              <a:solidFill>
                <a:srgbClr val="33CC33"/>
              </a:solidFill>
            </a:endParaRPr>
          </a:p>
        </p:txBody>
      </p:sp>
      <p:sp>
        <p:nvSpPr>
          <p:cNvPr id="6" name="Содержимое 5"/>
          <p:cNvSpPr>
            <a:spLocks/>
          </p:cNvSpPr>
          <p:nvPr/>
        </p:nvSpPr>
        <p:spPr bwMode="auto">
          <a:xfrm>
            <a:off x="214313" y="1071563"/>
            <a:ext cx="87153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Формировать интерес к разнообразным зданиям и сооружениям (жилые дома, театры, дворцы, фермы и другие). Поощрять желание передавать их особенности в конструктивной деятельности.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Учить видеть конструкцию предмета и анализировать ее основные части, устанавливать функциональное назначение каждой из них, определять соответствие форм, размеров, местоположения этих частей тем условиям, в которых конструкция будет использоваться.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Учить детей на основе анализа сооружений, предметов, самостоятельно находить отдельные конструктивные решения.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Закреплять навыки коллективной работы - умение распределять обязанности, планировать процесс изготовления предмета, работать в соответствии с общим замыслом, не мешая друг другу.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Учить детей сооружать различные конструкции одного и того же объекта в соответствии с разными условиями их использования (мост для пешеходов, мост для транспорта), определять, какие детали более всего подходят для постройки, как их целесообразнее скомбинировать, продолжать развивать умение планировать процесс возведения постройки.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Продолжать учить сооружать постройки, объединенные одним содержанием (улица, машины, дома).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Познакомить с разнообразными пластмассовыми конструкторами. Учить создавать различные модели (здания, самолеты, поезда и т. д.) по рисунку, по словесной инструкции воспитателя, по собственному замыслу.</a:t>
            </a:r>
          </a:p>
        </p:txBody>
      </p:sp>
    </p:spTree>
    <p:custDataLst>
      <p:tags r:id="rId1"/>
    </p:custDataLst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allAtOnce"/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357313"/>
          </a:xfrm>
        </p:spPr>
        <p:txBody>
          <a:bodyPr/>
          <a:lstStyle/>
          <a:p>
            <a:pPr algn="ctr">
              <a:defRPr/>
            </a:pPr>
            <a:r>
              <a:rPr lang="ru-RU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Значение конструирования в развитии  дошкольника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1714500"/>
            <a:ext cx="9144000" cy="51435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2400" smtClean="0"/>
              <a:t>Конструированию отводится значительное место в работе с детьми всех возрастных групп, так как оно обладает чрезвычайно широкими возможностями для умственного, нравственного, эстетического, трудового воспитания.</a:t>
            </a:r>
            <a:br>
              <a:rPr lang="ru-RU" altLang="ru-RU" sz="2400" smtClean="0"/>
            </a:br>
            <a:r>
              <a:rPr lang="ru-RU" altLang="ru-RU" sz="2400" smtClean="0"/>
              <a:t>На занятиях конструированием осуществляется развитие сенсорных и мыслительных способностей детей. Важно, что мышление детей в процессе конструктивной деятельности имеет практическую направленность и носит творческий характера. При обучении детей конструированию развивается планирующая мыслительная деятельность, что является важным фактором при формировании учебной деятельности</a:t>
            </a:r>
            <a:r>
              <a:rPr lang="ru-RU" altLang="ru-RU" sz="3200" smtClean="0"/>
              <a:t>.  </a:t>
            </a:r>
            <a:endParaRPr lang="ru-RU" altLang="ru-RU" sz="28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851648" cy="71438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Список  рекомендуемой  литературы: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7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1000125"/>
            <a:ext cx="7854950" cy="5214938"/>
          </a:xfrm>
        </p:spPr>
        <p:txBody>
          <a:bodyPr/>
          <a:lstStyle/>
          <a:p>
            <a:pPr marR="0" algn="l" eaLnBrk="1" hangingPunct="1">
              <a:buFont typeface="Wingdings" pitchFamily="2" charset="2"/>
              <a:buChar char="v"/>
            </a:pPr>
            <a:r>
              <a:rPr lang="ru-RU" altLang="ru-RU" sz="2400" b="1" smtClean="0"/>
              <a:t>От рождения до школы. </a:t>
            </a:r>
            <a:r>
              <a:rPr lang="ru-RU" altLang="ru-RU" sz="2400" smtClean="0"/>
              <a:t>Основная общеобразовательная программа дошкольного образования / Под ред. Н.Е.  Вераксы, Т.С. Комаровой, М.А. Васильевой.</a:t>
            </a:r>
          </a:p>
          <a:p>
            <a:pPr marR="0" algn="l" eaLnBrk="1" hangingPunct="1">
              <a:buFont typeface="Wingdings" pitchFamily="2" charset="2"/>
              <a:buChar char="v"/>
            </a:pPr>
            <a:r>
              <a:rPr lang="ru-RU" altLang="ru-RU" sz="2400" smtClean="0"/>
              <a:t>Конструирование в группах раннего возраста,           Л.В. Куцакова</a:t>
            </a:r>
          </a:p>
          <a:p>
            <a:pPr marR="0" algn="l" eaLnBrk="1" hangingPunct="1">
              <a:buFont typeface="Wingdings" pitchFamily="2" charset="2"/>
              <a:buChar char="v"/>
            </a:pPr>
            <a:r>
              <a:rPr lang="ru-RU" altLang="ru-RU" sz="2400" smtClean="0"/>
              <a:t>Занятия по конструированию из строительного материала /средняя, старшая, подготовительная группы/, Л.В. Куцакова</a:t>
            </a:r>
          </a:p>
          <a:p>
            <a:pPr marR="0" algn="l" eaLnBrk="1" hangingPunct="1">
              <a:buFont typeface="Wingdings" pitchFamily="2" charset="2"/>
              <a:buChar char="v"/>
            </a:pPr>
            <a:r>
              <a:rPr lang="ru-RU" altLang="ru-RU" sz="2400" smtClean="0"/>
              <a:t>Занятия по конструированию с детьми 3-7 лет,       О.Ю. Старцева</a:t>
            </a:r>
          </a:p>
          <a:p>
            <a:pPr marR="0" algn="l" eaLnBrk="1" hangingPunct="1">
              <a:buFont typeface="Wingdings" pitchFamily="2" charset="2"/>
              <a:buChar char="v"/>
            </a:pPr>
            <a:r>
              <a:rPr lang="ru-RU" altLang="ru-RU" sz="2400" smtClean="0"/>
              <a:t>Лесные поделки. Азбука конструирования,                 И.А. Лыкова</a:t>
            </a:r>
          </a:p>
        </p:txBody>
      </p:sp>
    </p:spTree>
    <p:custDataLst>
      <p:tags r:id="rId1"/>
    </p:custDataLst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7993063" cy="59912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altLang="ru-RU" dirty="0" smtClean="0"/>
              <a:t>              </a:t>
            </a:r>
            <a:r>
              <a:rPr lang="ru-RU" altLang="ru-RU" sz="2400" dirty="0" smtClean="0"/>
              <a:t>Термин </a:t>
            </a:r>
            <a:r>
              <a:rPr lang="ru-RU" altLang="ru-RU" sz="2400" b="1" dirty="0" smtClean="0"/>
              <a:t>«конструирование» </a:t>
            </a:r>
            <a:r>
              <a:rPr lang="ru-RU" altLang="ru-RU" sz="2400" dirty="0" smtClean="0">
                <a:solidFill>
                  <a:srgbClr val="000000"/>
                </a:solidFill>
              </a:rPr>
              <a:t>(от латинского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construo</a:t>
            </a:r>
            <a:r>
              <a:rPr lang="ru-RU" altLang="ru-RU" sz="2400" dirty="0" smtClean="0">
                <a:solidFill>
                  <a:srgbClr val="000000"/>
                </a:solidFill>
              </a:rPr>
              <a:t> строю, создаю) </a:t>
            </a:r>
            <a:r>
              <a:rPr lang="ru-RU" altLang="ru-RU" sz="2400" dirty="0" smtClean="0"/>
              <a:t>означает создание модели, построение, приведение в определенный порядок и взаимоотношение различных предметов, частей, элементов.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altLang="ru-RU" sz="2400" dirty="0" smtClean="0"/>
              <a:t>             Конструирование  относится к </a:t>
            </a:r>
            <a:r>
              <a:rPr lang="ru-RU" altLang="ru-RU" sz="2400" b="1" i="1" dirty="0" smtClean="0"/>
              <a:t>продуктивным видам деятельности</a:t>
            </a:r>
            <a:r>
              <a:rPr lang="ru-RU" altLang="ru-RU" sz="2400" dirty="0" smtClean="0"/>
              <a:t>, поскольку направлено на получение определённого продукта,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</a:rPr>
              <a:t>как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</a:rPr>
              <a:t>реально </a:t>
            </a:r>
            <a:r>
              <a:rPr lang="ru-RU" altLang="ru-RU" sz="2400" dirty="0">
                <a:solidFill>
                  <a:prstClr val="black"/>
                </a:solidFill>
              </a:rPr>
              <a:t>существующих , так и придуманных самими детьми объектов.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altLang="ru-RU" sz="2400" dirty="0" smtClean="0"/>
              <a:t>          Под детским конструированием принято понимать создание разнообразных  построек из строительного материала, изготовление поделок и игрушек из бумаги, картона, дерева и других материалов.</a:t>
            </a: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52525"/>
          </a:xfrm>
        </p:spPr>
        <p:txBody>
          <a:bodyPr/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Типы конструирования</a:t>
            </a:r>
            <a:endParaRPr lang="ru-RU" sz="3600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412875"/>
            <a:ext cx="8569325" cy="5445125"/>
          </a:xfrm>
        </p:spPr>
        <p:txBody>
          <a:bodyPr/>
          <a:lstStyle/>
          <a:p>
            <a:pPr algn="ctr"/>
            <a:r>
              <a:rPr lang="ru-RU" altLang="ru-RU" smtClean="0"/>
              <a:t>Выделяют два типа конструирования: </a:t>
            </a:r>
            <a:r>
              <a:rPr lang="ru-RU" altLang="ru-RU" b="1" i="1" smtClean="0"/>
              <a:t>техническое и художественное.</a:t>
            </a:r>
          </a:p>
          <a:p>
            <a:pPr algn="ctr"/>
            <a:r>
              <a:rPr lang="ru-RU" altLang="ru-RU" sz="2000" smtClean="0"/>
              <a:t>В </a:t>
            </a:r>
            <a:r>
              <a:rPr lang="ru-RU" altLang="ru-RU" sz="2000" i="1" u="sng" smtClean="0"/>
              <a:t>техническом</a:t>
            </a:r>
            <a:r>
              <a:rPr lang="ru-RU" altLang="ru-RU" sz="2000" smtClean="0"/>
              <a:t> конструировании  дети  отображают реально существующие объекты, а также придумывают поделки по ассоциации  образами из сказок, фильмов.</a:t>
            </a:r>
          </a:p>
          <a:p>
            <a:pPr algn="ctr"/>
            <a:r>
              <a:rPr lang="ru-RU" altLang="ru-RU" sz="2000" smtClean="0"/>
              <a:t>К  техническому типу конструкторской  деятельности относят: конструирование из строительного материала; конструирование из деталей конструктора, имеющих разные способы крепления;   конструирование из крупногабаритных модульных блоков. </a:t>
            </a:r>
          </a:p>
          <a:p>
            <a:pPr algn="ctr"/>
            <a:r>
              <a:rPr lang="ru-RU" altLang="ru-RU" sz="2000" smtClean="0">
                <a:solidFill>
                  <a:srgbClr val="000000"/>
                </a:solidFill>
              </a:rPr>
              <a:t>В </a:t>
            </a:r>
            <a:r>
              <a:rPr lang="ru-RU" altLang="ru-RU" sz="2000" i="1" u="sng" smtClean="0">
                <a:solidFill>
                  <a:srgbClr val="000000"/>
                </a:solidFill>
              </a:rPr>
              <a:t>художественном</a:t>
            </a:r>
            <a:r>
              <a:rPr lang="ru-RU" altLang="ru-RU" sz="2000" u="sng" smtClean="0">
                <a:solidFill>
                  <a:srgbClr val="000000"/>
                </a:solidFill>
              </a:rPr>
              <a:t> </a:t>
            </a:r>
            <a:r>
              <a:rPr lang="ru-RU" altLang="ru-RU" sz="2000" smtClean="0">
                <a:solidFill>
                  <a:srgbClr val="000000"/>
                </a:solidFill>
              </a:rPr>
              <a:t> конструировании дети, создавая образы, не только отображают их структуру, сколько выражают своё отношение к ним, передают их характер, пользуясь цветом, формой.</a:t>
            </a:r>
          </a:p>
          <a:p>
            <a:pPr algn="ctr"/>
            <a:r>
              <a:rPr lang="ru-RU" altLang="ru-RU" sz="2000" smtClean="0">
                <a:solidFill>
                  <a:srgbClr val="000000"/>
                </a:solidFill>
              </a:rPr>
              <a:t>К художественному типу конструирования относятся </a:t>
            </a:r>
            <a:r>
              <a:rPr lang="ru-RU" altLang="ru-RU" sz="2000" i="1" smtClean="0">
                <a:solidFill>
                  <a:srgbClr val="000000"/>
                </a:solidFill>
              </a:rPr>
              <a:t>конструирование из бумаги и конструирование из природного материала</a:t>
            </a:r>
            <a:r>
              <a:rPr lang="ru-RU" altLang="ru-RU" sz="2000" smtClean="0">
                <a:solidFill>
                  <a:srgbClr val="000000"/>
                </a:solidFill>
              </a:rPr>
              <a:t>.</a:t>
            </a:r>
          </a:p>
          <a:p>
            <a:pPr algn="ctr"/>
            <a:endParaRPr lang="ru-RU" altLang="ru-RU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85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Материал для конструирования</a:t>
            </a:r>
            <a:endParaRPr lang="ru-RU" sz="36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38"/>
            <a:ext cx="4714875" cy="56435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   Конструирование из строительных материалов. </a:t>
            </a:r>
          </a:p>
          <a:p>
            <a:pPr>
              <a:buFont typeface="Wingdings 2" pitchFamily="18" charset="2"/>
              <a:buNone/>
            </a:pPr>
            <a:r>
              <a:rPr lang="ru-RU" altLang="ru-RU" sz="2400" smtClean="0"/>
              <a:t>  Основным материалом для конструирования, с которого и начинается знакомство малыша с этим видом деятельности, является конструктор. Как правило, это деревянный или пластмассовый набор для конструирования, состоящий из различных геометрических фигур (пластин, кубиков, призм, цилиндров разных размеров и цветов).</a:t>
            </a:r>
          </a:p>
          <a:p>
            <a:r>
              <a:rPr lang="ru-RU" altLang="ru-RU" sz="2400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400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7172" name="Picture 5" descr="C:\Documents and Settings\Admin\Рабочий стол\фото нов\дети\101MSDCF\DSC033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1143000"/>
            <a:ext cx="2786063" cy="2089150"/>
          </a:xfr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3375025"/>
            <a:ext cx="4105598" cy="32943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715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Конструирование из бумаги и дополнительных материалов.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643438" cy="5572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smtClean="0"/>
              <a:t>   </a:t>
            </a:r>
            <a:r>
              <a:rPr lang="ru-RU" altLang="ru-RU" sz="2400" smtClean="0"/>
              <a:t>  Этому виду конструирования детей обучают в средней, старшей и подготовительной к школе группах. Соорудить из плоского материала (бумаги и картона) игрушку объемной формы не просто, так как и бумага и картон заготавливаются в форме квадратов, прямоугольников, кругов, треугольников. Все это значительно сложнее, чем конструирование построек из отдельных готовых форм способом их составления.</a:t>
            </a:r>
          </a:p>
        </p:txBody>
      </p:sp>
      <p:pic>
        <p:nvPicPr>
          <p:cNvPr id="8196" name="Picture 6" descr="C:\Documents and Settings\Admin\Рабочий стол\фото нов\дети\101MSDCF\DSC033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1357313"/>
            <a:ext cx="3600450" cy="4800600"/>
          </a:xfrm>
          <a:noFill/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819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86737" cy="785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Конструирование из природного материала.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75"/>
            <a:ext cx="5214938" cy="5572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smtClean="0"/>
              <a:t>      </a:t>
            </a:r>
            <a:r>
              <a:rPr lang="ru-RU" altLang="ru-RU" sz="2400" smtClean="0"/>
              <a:t>Начиная со средней группы, для конструирования используют плоды каштана, шишки сосны, ели, ольховую скорлупу, кору, ветки, солому, желуди, семена клена и др. Особенность изготовления игрушек из природного материала состоит в том, что используется его естественная форма. Этот вид конструирования ближе всего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smtClean="0"/>
              <a:t>    к изобразительной деятельности.</a:t>
            </a:r>
          </a:p>
        </p:txBody>
      </p:sp>
      <p:pic>
        <p:nvPicPr>
          <p:cNvPr id="9220" name="Picture 5" descr="C:\Documents and Settings\Admin\Рабочий стол\фото нов\дети\101MSDCF\DSC033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13" y="1500188"/>
            <a:ext cx="3536950" cy="4714875"/>
          </a:xfrm>
          <a:noFill/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921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85725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      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Формы организации обучения детскому конструированию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25"/>
            <a:ext cx="4038600" cy="4953000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по образцу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   </a:t>
            </a:r>
            <a:r>
              <a:rPr lang="ru-RU" sz="2000" dirty="0" smtClean="0"/>
              <a:t>Первый и наиболее элементарный вид конструирования.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</a:rPr>
              <a:t>Взрослый предлагает ребенку поставить кубики так, как они стоят у него, в той же последовательности(цвет и форма).</a:t>
            </a:r>
            <a:endParaRPr lang="ru-RU" sz="2000" dirty="0">
              <a:solidFill>
                <a:prstClr val="black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/>
              <a:t>Такая деятельность требует от ребенка внимания, сосредоточенности и умения «действовать по образцу».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endParaRPr lang="ru-RU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285875"/>
            <a:ext cx="4071937" cy="5068888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условиям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      В этом случае ребенок начинает строить свою конструкцию не на основе образца, а на основе условий, которые выдвинуты задачами игры или взрослым.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3663454"/>
          </a:xfrm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714375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      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1000125"/>
            <a:ext cx="4429125" cy="5354638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по простейшим чертежам и наглядным схемам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 Это вид конструирования, в котором  из деталей строительного материала воссоздаются внешние и отдельные функциональные особенности реальных объектов.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4" y="620688"/>
            <a:ext cx="4038600" cy="2952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4464496" cy="2952328"/>
          </a:xfrm>
          <a:prstGeom prst="rect">
            <a:avLst/>
          </a:prstGeom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1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23.2|22.5|13.2|8.5|1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9|13.1|17.7|10.2|12.6|24.8|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|0.5|0.6|0.5|0.5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1267</TotalTime>
  <Words>1397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Constantia</vt:lpstr>
      <vt:lpstr>Wingdings</vt:lpstr>
      <vt:lpstr>Wingdings 2</vt:lpstr>
      <vt:lpstr>Поток</vt:lpstr>
      <vt:lpstr>Подготовила : воспитатель Белова Ольга Юрьевна           </vt:lpstr>
      <vt:lpstr>Презентация PowerPoint</vt:lpstr>
      <vt:lpstr>Типы конструирования</vt:lpstr>
      <vt:lpstr>    Материал для конструирования</vt:lpstr>
      <vt:lpstr>Конструирование из бумаги и дополнительных материалов. </vt:lpstr>
      <vt:lpstr>Конструирование из природного материала. </vt:lpstr>
      <vt:lpstr>           Формы организации обучения детскому конструированию</vt:lpstr>
      <vt:lpstr>Презентация PowerPoint</vt:lpstr>
      <vt:lpstr>           </vt:lpstr>
      <vt:lpstr>Презентация PowerPoint</vt:lpstr>
      <vt:lpstr>Основные задачи педагогической работы с детьми по конструированию</vt:lpstr>
      <vt:lpstr>2  младшая группа</vt:lpstr>
      <vt:lpstr>Средняя  группа</vt:lpstr>
      <vt:lpstr>Старшая группа</vt:lpstr>
      <vt:lpstr>Презентация PowerPoint</vt:lpstr>
      <vt:lpstr>Значение конструирования в развитии  дошкольника </vt:lpstr>
      <vt:lpstr>Список  рекомендуемой  литературы:</vt:lpstr>
    </vt:vector>
  </TitlesOfParts>
  <Company>Kraftway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Windows User</cp:lastModifiedBy>
  <cp:revision>128</cp:revision>
  <dcterms:created xsi:type="dcterms:W3CDTF">2009-02-12T09:40:02Z</dcterms:created>
  <dcterms:modified xsi:type="dcterms:W3CDTF">2016-11-20T04:14:24Z</dcterms:modified>
</cp:coreProperties>
</file>