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8D7"/>
    <a:srgbClr val="FEF2E8"/>
    <a:srgbClr val="FEE8D6"/>
    <a:srgbClr val="0A5C6C"/>
    <a:srgbClr val="FEF9D6"/>
    <a:srgbClr val="FEF6BA"/>
    <a:srgbClr val="D86C30"/>
    <a:srgbClr val="084B58"/>
    <a:srgbClr val="F6FCF6"/>
    <a:srgbClr val="E9F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4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2113C-A7C8-4518-8A78-11BACC012FFE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6B5E0-67F1-4EFA-A7F8-7BCE852ECB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80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46B5E0-67F1-4EFA-A7F8-7BCE852ECBD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668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9E8015-F91C-43B0-BD27-F29C355D0015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EE65344-270C-4BA9-A1B8-556F926445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kern="1200" cap="none" spc="0">
          <a:ln>
            <a:noFill/>
          </a:ln>
          <a:solidFill>
            <a:srgbClr val="0A5C6C"/>
          </a:solidFill>
          <a:effectLst>
            <a:glow rad="63500">
              <a:srgbClr val="FDE8D7"/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b="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7864" y="188640"/>
            <a:ext cx="532636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«Сладкие конфетки»</a:t>
            </a:r>
            <a:endParaRPr lang="ru-RU" b="1" dirty="0">
              <a:solidFill>
                <a:srgbClr val="FF0000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8670" y="1667992"/>
            <a:ext cx="3344416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1 младшая группа</a:t>
            </a:r>
          </a:p>
          <a:p>
            <a:r>
              <a:rPr lang="ru-RU" sz="2400" b="1" i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Дети 2-3 лет</a:t>
            </a:r>
            <a:endParaRPr lang="ru-RU" sz="2400" b="1" i="1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pic>
        <p:nvPicPr>
          <p:cNvPr id="2050" name="Picture 2" descr="https://e7.pngegg.com/pngimages/24/999/png-clipart-lollipop-ame-candy-fujiya-co-illustration-candy-child-foo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948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4293" b="683"/>
          <a:stretch/>
        </p:blipFill>
        <p:spPr bwMode="auto">
          <a:xfrm>
            <a:off x="467544" y="0"/>
            <a:ext cx="2520280" cy="235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1" b="9110"/>
          <a:stretch/>
        </p:blipFill>
        <p:spPr>
          <a:xfrm rot="20305397">
            <a:off x="502632" y="2644467"/>
            <a:ext cx="2602010" cy="31636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063" y="6311495"/>
            <a:ext cx="422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Марина Михайловна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0" t="20601" r="2401" b="27950"/>
          <a:stretch/>
        </p:blipFill>
        <p:spPr>
          <a:xfrm rot="687142">
            <a:off x="5651243" y="2613822"/>
            <a:ext cx="3065960" cy="3196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4055" y="6311495"/>
            <a:ext cx="4289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Татьяна Валентиновна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790"/>
    </mc:Choice>
    <mc:Fallback>
      <p:transition spd="slow" advTm="979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Социально –коммуникативное развитие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7" y="853396"/>
            <a:ext cx="4033458" cy="302509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634" y="853396"/>
            <a:ext cx="4106213" cy="30796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925" y="3933056"/>
            <a:ext cx="32063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Уголок для девочек, </a:t>
            </a:r>
          </a:p>
          <a:p>
            <a:r>
              <a:rPr lang="ru-RU" dirty="0"/>
              <a:t>С</a:t>
            </a:r>
            <a:r>
              <a:rPr lang="ru-RU" dirty="0" smtClean="0"/>
              <a:t>южетно ролевые уголки,</a:t>
            </a:r>
          </a:p>
          <a:p>
            <a:r>
              <a:rPr lang="ru-RU" dirty="0"/>
              <a:t>У</a:t>
            </a:r>
            <a:r>
              <a:rPr lang="ru-RU" dirty="0" smtClean="0"/>
              <a:t>голок для мальчиков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010089"/>
            <a:ext cx="3845085" cy="2883814"/>
          </a:xfrm>
          <a:prstGeom prst="rect">
            <a:avLst/>
          </a:prstGeom>
        </p:spPr>
      </p:pic>
      <p:pic>
        <p:nvPicPr>
          <p:cNvPr id="1030" name="Picture 6" descr="https://img.youtube.com/vi/ItyavN5YbpE/0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r="2714"/>
          <a:stretch/>
        </p:blipFill>
        <p:spPr bwMode="auto">
          <a:xfrm>
            <a:off x="1586015" y="4856386"/>
            <a:ext cx="2520280" cy="198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51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33"/>
    </mc:Choice>
    <mc:Fallback>
      <p:transition spd="slow" advTm="101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Познавательное развитие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08" y="1005607"/>
            <a:ext cx="4156485" cy="31173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8840"/>
            <a:ext cx="4163955" cy="31229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4221088"/>
            <a:ext cx="4363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/>
              <a:t>Сенсорный уголок- помогает развивать </a:t>
            </a:r>
          </a:p>
          <a:p>
            <a:pPr algn="ctr"/>
            <a:r>
              <a:rPr lang="ru-RU" sz="1600" dirty="0" smtClean="0"/>
              <a:t>эталоны восприятия мира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471199" y="5877272"/>
            <a:ext cx="4420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Уголок природы и окружающего мира</a:t>
            </a:r>
            <a:endParaRPr lang="ru-RU" sz="1600" dirty="0"/>
          </a:p>
        </p:txBody>
      </p:sp>
      <p:pic>
        <p:nvPicPr>
          <p:cNvPr id="4098" name="Picture 2" descr="https://przedszkolekatolickie.pl/data/tiles/2015/11/15/s3_7_szczegolowy_plan_dni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03774"/>
            <a:ext cx="3542888" cy="19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98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433"/>
    </mc:Choice>
    <mc:Fallback>
      <p:transition spd="slow" advTm="84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18" y="1220016"/>
            <a:ext cx="2566974" cy="34226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7" t="3846"/>
          <a:stretch/>
        </p:blipFill>
        <p:spPr>
          <a:xfrm>
            <a:off x="4950830" y="1740706"/>
            <a:ext cx="4013658" cy="36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2120" y="109447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Театрализованный и музыкальный уголок</a:t>
            </a:r>
            <a:endParaRPr lang="ru-RU" dirty="0"/>
          </a:p>
        </p:txBody>
      </p:sp>
      <p:pic>
        <p:nvPicPr>
          <p:cNvPr id="5124" name="Picture 4" descr="https://i.pinimg.com/originals/24/a4/96/24a49618a4ec4793891f4fb4d25d4ee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8" t="6957" r="-3949"/>
          <a:stretch/>
        </p:blipFill>
        <p:spPr bwMode="auto">
          <a:xfrm>
            <a:off x="1547664" y="4409597"/>
            <a:ext cx="3269951" cy="235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602" y="486916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Книжный уголок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735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00"/>
    </mc:Choice>
    <mc:Fallback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-2.77778E-7 0.00024 C -0.00208 0.00255 -0.00417 0.00533 -0.00642 0.00764 C -0.00729 0.00834 -0.00833 0.00834 -0.00937 0.0088 C -0.01476 0.0125 -0.0092 0.01065 -0.0158 0.01389 C -0.01701 0.01436 -0.0184 0.01459 -0.01962 0.01505 C -0.025 0.01713 -0.01962 0.01551 -0.02604 0.0176 C -0.0276 0.01806 -0.02917 0.01829 -0.03073 0.01875 C -0.03194 0.01922 -0.03281 0.01991 -0.03368 0.02014 C -0.03611 0.02061 -0.03854 0.02084 -0.04097 0.0213 C -0.04201 0.02176 -0.04288 0.02223 -0.04392 0.02246 C -0.04757 0.02408 -0.05121 0.02477 -0.05503 0.025 C -0.07066 0.0257 -0.08628 0.02593 -0.10174 0.02639 C -0.10278 0.02663 -0.10365 0.02755 -0.10451 0.02755 C -0.12413 0.02709 -0.14392 0.02616 -0.16337 0.025 C -0.16562 0.025 -0.16788 0.02315 -0.16996 0.02246 C -0.17778 0.01991 -0.1717 0.02269 -0.17847 0.02014 C -0.17934 0.01968 -0.18021 0.01922 -0.18125 0.01875 C -0.1842 0.0176 -0.18646 0.01713 -0.18958 0.01644 C -0.19531 0.01112 -0.18906 0.01621 -0.19705 0.0125 C -0.19844 0.01204 -0.19948 0.01088 -0.20087 0.01019 C -0.20243 0.00926 -0.20399 0.00834 -0.20556 0.00764 C -0.20972 0.00556 -0.20712 0.00718 -0.21198 0.0051 C -0.21389 0.0044 -0.21562 0.00301 -0.21771 0.00255 C -0.22031 0.00186 -0.22344 0.00116 -0.22604 -4.81481E-6 C -0.22795 -0.00069 -0.22969 -0.00208 -0.2316 -0.00231 C -0.2342 -0.00277 -0.23663 -0.003 -0.23906 -0.0037 C -0.25503 -0.00717 -0.24323 -0.00486 -0.25226 -0.0074 C -0.25538 -0.00833 -0.26146 -0.00995 -0.26146 -0.00972 C -0.26128 -0.01111 -0.26128 -0.0125 -0.26059 -0.01365 C -0.2599 -0.01481 -0.25885 -0.01527 -0.25781 -0.0162 C -0.24687 -0.02407 -0.25417 -0.01921 -0.24566 -0.02245 C -0.24375 -0.02314 -0.24201 -0.0243 -0.2401 -0.02476 C -0.23889 -0.02523 -0.2375 -0.02569 -0.23628 -0.02615 C -0.23437 -0.02685 -0.23264 -0.028 -0.23073 -0.02847 C -0.2283 -0.02939 -0.22569 -0.03009 -0.22326 -0.03101 C -0.22101 -0.03194 -0.21892 -0.03287 -0.21667 -0.03356 C -0.21215 -0.03495 -0.21076 -0.03449 -0.20642 -0.03611 C -0.20451 -0.0368 -0.20278 -0.03796 -0.20087 -0.03865 C -0.19965 -0.03888 -0.19826 -0.03935 -0.19705 -0.03981 C -0.19444 -0.04074 -0.1934 -0.04166 -0.19062 -0.04236 C -0.17795 -0.04467 -0.15799 -0.04444 -0.14844 -0.04467 L -0.05139 -0.04351 C -0.05035 -0.04351 -0.04948 -0.04259 -0.04861 -0.04236 C -0.04201 -0.04097 -0.0401 -0.04189 -0.03455 -0.03981 C -0.03281 -0.03912 -0.03073 -0.03819 -0.02899 -0.03726 C -0.02587 -0.03564 -0.02292 -0.0331 -0.01962 -0.0324 C -0.01806 -0.03194 -0.01649 -0.03148 -0.01493 -0.03101 C -0.00347 -0.02731 -0.02465 -0.0331 -0.00764 -0.02847 C 0.00122 -0.02291 -0.00972 -0.02939 0.00278 -0.02476 C 0.00417 -0.0243 0.00521 -0.02291 0.0066 -0.02245 C 0.00816 -0.02175 0.00972 -0.02152 0.01129 -0.02106 C 0.02066 -0.01481 0.00885 -0.02222 0.01962 -0.01736 C 0.02101 -0.01666 0.02205 -0.0155 0.02344 -0.01481 C 0.02517 -0.01388 0.02726 -0.01342 0.02899 -0.01226 C 0.03038 -0.01157 0.03142 -0.01041 0.03281 -0.00995 C 0.03455 -0.00902 0.03646 -0.00902 0.03837 -0.00856 C 0.03958 -0.00833 0.0408 -0.00787 0.04201 -0.0074 C 0.04306 -0.00694 0.04392 -0.00648 0.04497 -0.00601 C 0.04705 -0.00532 0.04931 -0.00462 0.05139 -0.0037 C 0.05278 -0.003 0.05382 -0.00162 0.05521 -0.00115 C 0.05694 -0.00046 0.05885 -0.00023 0.06076 -4.81481E-6 C 0.06615 0.00487 0.06059 0.0007 0.06927 0.00394 C 0.07083 0.0044 0.07222 0.00556 0.07379 0.00625 C 0.08542 0.01204 0.09323 0.00834 0.10938 0.0088 L 0.14583 0.01019 C 0.15 0.01204 0.14757 0.01135 0.1533 0.01135 L 0.17951 0.03889 L 0.17951 0.03913 L 0.17847 0.0338 " pathEditMode="relative" rAng="0" ptsTypes="AAAAAAAAAAAAAAAAAAAAAAAAAAAAAAAAAAAAAAAAAAAAAAAAAAAAAAAAAAAAAAAAAAAAAA">
                                      <p:cBhvr>
                                        <p:cTn id="1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2290266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Художественно – эстетическое развитие 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6" r="18091" b="3761"/>
          <a:stretch/>
        </p:blipFill>
        <p:spPr>
          <a:xfrm>
            <a:off x="4722175" y="108148"/>
            <a:ext cx="4358584" cy="30328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30516" b="15553"/>
          <a:stretch/>
        </p:blipFill>
        <p:spPr>
          <a:xfrm>
            <a:off x="3275856" y="3933056"/>
            <a:ext cx="5370729" cy="2236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019018"/>
            <a:ext cx="498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Уголок по изобразительной деятельности</a:t>
            </a:r>
            <a:endParaRPr lang="ru-RU" dirty="0"/>
          </a:p>
        </p:txBody>
      </p:sp>
      <p:pic>
        <p:nvPicPr>
          <p:cNvPr id="3074" name="Picture 2" descr="https://infodoski.ru/images/detailed/27/%D0%B4%D0%B5%D0%B2%D0%BE%D1%87%D0%BA%D0%B0_%D0%A1_%D0%9A%D0%98%D0%A1%D0%A2%D0%9E%D0%A7%D0%9A%D0%9E%D0%99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500" b="94125" l="6771" r="947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5515" y="3129874"/>
            <a:ext cx="2705515" cy="375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299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76"/>
    </mc:Choice>
    <mc:Fallback>
      <p:transition spd="slow" advTm="89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636 -0.04259 L 0.24636 -0.04236 C 0.24948 -0.04328 0.25261 -0.04421 0.25573 -0.04513 C 0.25677 -0.04537 0.25764 -0.04606 0.25868 -0.04629 C 0.2599 -0.04676 0.26111 -0.04722 0.2625 -0.04768 C 0.26337 -0.04791 0.26424 -0.04884 0.26528 -0.04884 C 0.27136 -0.04953 0.27743 -0.04976 0.28334 -0.05023 C 0.29636 -0.04976 0.30938 -0.05 0.3224 -0.04884 C 0.32726 -0.04838 0.329 -0.04652 0.33299 -0.04513 C 0.33542 -0.04421 0.33802 -0.04375 0.34045 -0.04259 C 0.3474 -0.03958 0.33889 -0.04328 0.34723 -0.04004 C 0.34809 -0.03958 0.34914 -0.03888 0.35 -0.03865 C 0.3849 -0.03426 0.40799 -0.03564 0.44723 -0.03495 C 0.44879 -0.03449 0.45035 -0.03402 0.45191 -0.03356 L 0.46337 -0.03101 C 0.46806 -0.03148 0.47292 -0.03171 0.47761 -0.0324 C 0.47934 -0.03263 0.48247 -0.03402 0.48438 -0.03495 C 0.48559 -0.03657 0.4882 -0.0375 0.48802 -0.04004 C 0.48802 -0.04236 0.4882 -0.06018 0.48525 -0.06551 L 0.48247 -0.07037 C 0.47969 -0.08125 0.48351 -0.06805 0.47952 -0.07685 C 0.47639 -0.08356 0.48143 -0.07801 0.4757 -0.0831 C 0.47379 -0.08726 0.47136 -0.09236 0.46806 -0.09467 C 0.46615 -0.09583 0.46441 -0.09722 0.46233 -0.09838 C 0.45886 -0.10046 0.45365 -0.10185 0.45 -0.10347 C 0.44618 -0.10509 0.44254 -0.10717 0.43855 -0.10856 L 0.43195 -0.11111 C 0.43091 -0.11157 0.43004 -0.1118 0.429 -0.1125 C 0.42778 -0.11319 0.42657 -0.11412 0.42535 -0.11481 C 0.42066 -0.11458 0.41632 -0.11435 0.41181 -0.11365 C 0.40834 -0.11296 0.40469 -0.11134 0.40122 -0.10995 C 0.39115 -0.09606 0.40625 -0.11504 0.3948 -0.10486 C 0.39393 -0.10393 0.39375 -0.10185 0.39289 -0.10092 C 0.39115 -0.09884 0.38907 -0.09768 0.38698 -0.09583 C 0.38611 -0.09513 0.38507 -0.09444 0.38438 -0.09328 C 0.38334 -0.09213 0.3823 -0.09097 0.38143 -0.08958 C 0.37986 -0.08703 0.379 -0.08449 0.37761 -0.08194 L 0.3757 -0.07801 C 0.37518 -0.07685 0.37431 -0.07569 0.37361 -0.0743 C 0.37327 -0.07268 0.37257 -0.07083 0.37188 -0.06921 C 0.37136 -0.06782 0.37049 -0.06666 0.36997 -0.06551 C 0.36615 -0.05486 0.37257 -0.06875 0.36719 -0.05787 C 0.36684 -0.05601 0.36667 -0.05439 0.36632 -0.05277 C 0.36511 -0.0493 0.3625 -0.04259 0.3625 -0.04236 C 0.35938 -0.02662 0.3632 -0.04629 0.36059 -0.03356 C 0.36025 -0.03194 0.3599 -0.03032 0.35955 -0.02847 C 0.35851 -0.02384 0.35834 -0.02523 0.35764 -0.01967 C 0.3573 -0.01666 0.3573 -0.01365 0.35677 -0.01088 C 0.35625 -0.0081 0.35521 -0.00578 0.35486 -0.00324 C 0.35452 -0.00138 0.35434 0.00024 0.35382 0.00186 C 0.3533 0.00371 0.35243 0.00533 0.35191 0.00695 C 0.35157 0.00834 0.35139 0.00949 0.35105 0.01088 C 0.34688 0.02385 0.35157 0.00625 0.34723 0.02362 C 0.34618 0.02778 0.34618 0.02593 0.34618 0.02871 L 0.34618 0.02894 L 0.34618 0.02871 " pathEditMode="relative" rAng="0" ptsTypes="AAAAAAAAAAAAAAAAAAAAAAAAAAAAAAAAAAAAAAAAAAAAAAAAAAAAAAAA">
                                      <p:cBhvr>
                                        <p:cTn id="16" dur="4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</a:t>
            </a:r>
            <a:r>
              <a:rPr lang="ru-RU" b="1" dirty="0" smtClean="0">
                <a:solidFill>
                  <a:srgbClr val="FFC000"/>
                </a:solidFill>
              </a:rPr>
              <a:t>р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92D050"/>
                </a:solidFill>
              </a:rPr>
              <a:t>х</a:t>
            </a:r>
            <a:r>
              <a:rPr lang="ru-RU" b="1" dirty="0" smtClean="0">
                <a:solidFill>
                  <a:srgbClr val="00B0F0"/>
                </a:solidFill>
              </a:rPr>
              <a:t>о</a:t>
            </a:r>
            <a:r>
              <a:rPr lang="ru-RU" b="1" dirty="0" smtClean="0">
                <a:solidFill>
                  <a:srgbClr val="0070C0"/>
                </a:solidFill>
              </a:rPr>
              <a:t>д</a:t>
            </a:r>
            <a:r>
              <a:rPr lang="ru-RU" b="1" dirty="0" smtClean="0">
                <a:solidFill>
                  <a:srgbClr val="7030A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b="1" dirty="0" smtClean="0">
                <a:solidFill>
                  <a:srgbClr val="FFC000"/>
                </a:solidFill>
              </a:rPr>
              <a:t>е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к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92D050"/>
                </a:solidFill>
              </a:rPr>
              <a:t>н</a:t>
            </a:r>
            <a:r>
              <a:rPr lang="ru-RU" b="1" dirty="0" smtClean="0">
                <a:solidFill>
                  <a:srgbClr val="00B0F0"/>
                </a:solidFill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м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м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C000"/>
                </a:solidFill>
              </a:rPr>
              <a:t>В</a:t>
            </a:r>
            <a:r>
              <a:rPr lang="ru-RU" b="1" dirty="0" smtClean="0">
                <a:solidFill>
                  <a:srgbClr val="FFFF00"/>
                </a:solidFill>
              </a:rPr>
              <a:t>а</a:t>
            </a:r>
            <a:r>
              <a:rPr lang="ru-RU" b="1" dirty="0" smtClean="0">
                <a:solidFill>
                  <a:srgbClr val="92D050"/>
                </a:solidFill>
              </a:rPr>
              <a:t>м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F0"/>
                </a:solidFill>
              </a:rPr>
              <a:t>б</a:t>
            </a:r>
            <a:r>
              <a:rPr lang="ru-RU" b="1" dirty="0" smtClean="0">
                <a:solidFill>
                  <a:srgbClr val="0070C0"/>
                </a:solidFill>
              </a:rPr>
              <a:t>у</a:t>
            </a:r>
            <a:r>
              <a:rPr lang="ru-RU" b="1" dirty="0" smtClean="0">
                <a:solidFill>
                  <a:srgbClr val="7030A0"/>
                </a:solidFill>
              </a:rPr>
              <a:t>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rgbClr val="FFC000"/>
                </a:solidFill>
              </a:rPr>
              <a:t>м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р</a:t>
            </a:r>
            <a:r>
              <a:rPr lang="ru-RU" b="1" dirty="0" smtClean="0">
                <a:solidFill>
                  <a:srgbClr val="92D050"/>
                </a:solidFill>
              </a:rPr>
              <a:t>а</a:t>
            </a:r>
            <a:r>
              <a:rPr lang="ru-RU" b="1" dirty="0" smtClean="0">
                <a:solidFill>
                  <a:srgbClr val="00B0F0"/>
                </a:solidFill>
              </a:rPr>
              <a:t>д</a:t>
            </a:r>
            <a:r>
              <a:rPr lang="ru-RU" b="1" dirty="0" smtClean="0">
                <a:solidFill>
                  <a:srgbClr val="0070C0"/>
                </a:solidFill>
              </a:rPr>
              <a:t>ы</a:t>
            </a:r>
            <a:r>
              <a:rPr lang="ru-RU" b="1" dirty="0" smtClean="0">
                <a:solidFill>
                  <a:srgbClr val="7030A0"/>
                </a:solidFill>
              </a:rPr>
              <a:t>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s://proprikol.ru/wp-content/uploads/2019/09/kartinki-na-prozrachnom-fone-dlya-detej-2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2" y="2420888"/>
            <a:ext cx="9036496" cy="317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13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864"/>
    </mc:Choice>
    <mc:Fallback>
      <p:transition spd="slow" advTm="128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50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Common_ID01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10362652</Template>
  <TotalTime>0</TotalTime>
  <Words>67</Words>
  <Application>Microsoft Office PowerPoint</Application>
  <PresentationFormat>Экран (4:3)</PresentationFormat>
  <Paragraphs>20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BatangChe</vt:lpstr>
      <vt:lpstr>Arial</vt:lpstr>
      <vt:lpstr>Calibri</vt:lpstr>
      <vt:lpstr>Century Gothic</vt:lpstr>
      <vt:lpstr>Common_ID01</vt:lpstr>
      <vt:lpstr>«Сладкие конфетки»</vt:lpstr>
      <vt:lpstr>Социально –коммуникативное развитие</vt:lpstr>
      <vt:lpstr>Познавательное развитие</vt:lpstr>
      <vt:lpstr>Речевое развитие</vt:lpstr>
      <vt:lpstr>Художественно – эстетическое развитие </vt:lpstr>
      <vt:lpstr>Приходите к нам  мы Вам будем рады!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2022-10-24T14:52:23Z</dcterms:created>
  <dcterms:modified xsi:type="dcterms:W3CDTF">2022-10-24T16:30:39Z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TC103626521049</vt:lpwstr>
  </property>
</Properties>
</file>