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2f8063da48fd59810f34d16ef3f14be3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0"/>
            <a:ext cx="5597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7" descr="085 (1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0"/>
            <a:ext cx="2044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8" descr="085 (1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0"/>
            <a:ext cx="2044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9" descr="0_895ff_bf8d122b_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490" t="22675"/>
          <a:stretch>
            <a:fillRect/>
          </a:stretch>
        </p:blipFill>
        <p:spPr bwMode="auto">
          <a:xfrm>
            <a:off x="5435600" y="3911600"/>
            <a:ext cx="16764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F793A-C461-48D1-A51B-155A896EEEDD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F4D55-3584-4FE4-976B-51A33C3A8F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8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d60188967180e3145c205c9bf58ccff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4808538"/>
            <a:ext cx="4646612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7" descr="2f8063da48fd59810f34d16ef3f14be3 (1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0"/>
            <a:ext cx="5597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8" descr="002 (3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765550"/>
            <a:ext cx="41275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E83F-FDF4-4E8A-8ABE-B6EFE0F6CDBB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CCC1-A411-40ED-9181-A95D6D2E93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735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8de24_beb7aea6_or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2852738"/>
            <a:ext cx="3251200" cy="400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 descr="042 (4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4216400"/>
            <a:ext cx="38385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6F4E-62D2-4E05-A700-247315BA5F3D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796B0-DADE-43CE-803A-085D2EA784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08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2f8063da48fd59810f34d16ef3f14be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412875"/>
            <a:ext cx="44450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7" descr="0_82745_e233cb_X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4419600"/>
            <a:ext cx="22225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E68F-5324-4DDA-8F13-0B3C5A73CA4C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0ACBB-8FD4-4EB9-8114-F76D435508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899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2f8063da48fd59810f34d16ef3f14be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1412875"/>
            <a:ext cx="44450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7" descr="Ц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4365625"/>
            <a:ext cx="26304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03E43-E622-43DA-8DAE-C1537B2563FE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0A4D8-6555-4381-9A47-A06D4D5EE3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41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01171F-1E7A-4E27-9EB4-300C4B5279F6}" type="datetimeFigureOut">
              <a:rPr lang="ru-RU"/>
              <a:pPr>
                <a:defRPr/>
              </a:pPr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F89"/>
                </a:solidFill>
                <a:latin typeface="Times New Roman" panose="02020603050405020304" pitchFamily="18" charset="0"/>
              </a:defRPr>
            </a:lvl1pPr>
          </a:lstStyle>
          <a:p>
            <a:fld id="{6FDB192D-A6BB-4D03-B788-CE2EC9D84CC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Программа </a:t>
            </a:r>
            <a:br>
              <a:rPr lang="ru-RU" sz="2800" dirty="0" smtClean="0"/>
            </a:br>
            <a:r>
              <a:rPr lang="ru-RU" sz="2800" dirty="0" smtClean="0"/>
              <a:t>дополнительного образования </a:t>
            </a:r>
            <a:br>
              <a:rPr lang="ru-RU" sz="2800" dirty="0" smtClean="0"/>
            </a:br>
            <a:r>
              <a:rPr lang="ru-RU" sz="2800" dirty="0" smtClean="0"/>
              <a:t>для детей </a:t>
            </a:r>
            <a:br>
              <a:rPr lang="ru-RU" sz="2800" dirty="0" smtClean="0"/>
            </a:br>
            <a:r>
              <a:rPr lang="ru-RU" sz="2800" dirty="0" smtClean="0"/>
              <a:t>старшего дошкольного возраста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5589240"/>
            <a:ext cx="6400800" cy="792088"/>
          </a:xfrm>
        </p:spPr>
        <p:txBody>
          <a:bodyPr/>
          <a:lstStyle/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Подготовила: воспитатель Наумова Т.В.</a:t>
            </a: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7704" y="908720"/>
            <a:ext cx="5616624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ТВОРЧЕСКАЯ МАСТЕРСКАЯ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714202"/>
          </a:xfrm>
        </p:spPr>
        <p:txBody>
          <a:bodyPr/>
          <a:lstStyle/>
          <a:p>
            <a:r>
              <a:rPr lang="ru-RU" sz="1600" b="1" dirty="0" smtClean="0">
                <a:latin typeface="+mn-lt"/>
              </a:rPr>
              <a:t>Цели программы</a:t>
            </a:r>
            <a:r>
              <a:rPr lang="ru-RU" sz="1600" dirty="0" smtClean="0">
                <a:latin typeface="+mn-lt"/>
              </a:rPr>
              <a:t> – развитие ручной умелости, моторики кистей и пальцев рук у детей старшего дошкольного возраста: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1) образовательные: закрепление представлений о свойствах различных материалов, расширение кругозора; знакомство с различными техниками декоративно-прикладного искусства;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2) развивающие: развитие мелкой моторики рук, познавательных интересов, развитие памяти, мышления, внимания, волевых процессов, умения планировать свою деятельность, предвидеть результат; развитие творческих способностей;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3) воспитательные: воспитывать аккуратность, навыки безопасного поведения при работе с различными материалами; воспитывать интерес к изучению декоративно-прикладного искусства.</a:t>
            </a:r>
            <a:br>
              <a:rPr lang="ru-RU" sz="1600" dirty="0" smtClean="0">
                <a:latin typeface="+mn-lt"/>
              </a:rPr>
            </a:br>
            <a:endParaRPr lang="ru-RU" sz="1600" dirty="0" smtClean="0">
              <a:latin typeface="+mn-lt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Задачи реализации программы:</a:t>
            </a:r>
            <a:endParaRPr lang="ru-RU" sz="1400" dirty="0" smtClean="0"/>
          </a:p>
          <a:p>
            <a:pPr lvl="0"/>
            <a:r>
              <a:rPr lang="ru-RU" sz="1400" dirty="0" smtClean="0"/>
              <a:t>Закреплять представления об окружающем, свойствах различных материалов; познакомить с различными техниками аппликации.</a:t>
            </a:r>
          </a:p>
          <a:p>
            <a:pPr lvl="0"/>
            <a:r>
              <a:rPr lang="ru-RU" sz="1400" dirty="0" smtClean="0"/>
              <a:t>Формировать умения, связанные с художественно-образным отображением предметов и явлений в изобразительной деятельности.</a:t>
            </a:r>
          </a:p>
          <a:p>
            <a:pPr lvl="0"/>
            <a:r>
              <a:rPr lang="ru-RU" sz="1400" dirty="0" smtClean="0"/>
              <a:t>Развивать у детей наблюдательность, умение видеть характерные признаки предметов, сравнивая их между собой.</a:t>
            </a:r>
          </a:p>
          <a:p>
            <a:pPr lvl="0"/>
            <a:r>
              <a:rPr lang="ru-RU" sz="1400" dirty="0" smtClean="0"/>
              <a:t>Развивать изобразительные способности (чувство цвета, формы, композиции); воображение.</a:t>
            </a:r>
          </a:p>
          <a:p>
            <a:pPr lvl="0"/>
            <a:r>
              <a:rPr lang="ru-RU" sz="1400" dirty="0" smtClean="0"/>
              <a:t>Учить детей создавать многофигурные сюжетные композиции, учитывая расположение предметов в пространстве (выше, ниже, дальше, ближе).</a:t>
            </a:r>
          </a:p>
          <a:p>
            <a:pPr lvl="0"/>
            <a:r>
              <a:rPr lang="ru-RU" sz="1400" dirty="0" smtClean="0"/>
              <a:t>Учить использовать различные материалы и техники аппликации.</a:t>
            </a:r>
          </a:p>
          <a:p>
            <a:pPr lvl="0"/>
            <a:r>
              <a:rPr lang="ru-RU" sz="1400" dirty="0" smtClean="0"/>
              <a:t>Воспитывать у детей аккуратность, привычку соблюдать правила безопасного пользования различными инструментами.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ru-RU" sz="2400" b="1" dirty="0" smtClean="0"/>
          </a:p>
          <a:p>
            <a:r>
              <a:rPr lang="ru-RU" b="1" dirty="0" smtClean="0"/>
              <a:t>Предполагаемый результат: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2400" dirty="0" smtClean="0"/>
              <a:t>1. Удастся положительно повлиять на познавательное и речевое развитие воспитанников.</a:t>
            </a:r>
          </a:p>
          <a:p>
            <a:pPr>
              <a:buNone/>
            </a:pPr>
            <a:r>
              <a:rPr lang="ru-RU" sz="2400" dirty="0" smtClean="0"/>
              <a:t>2. Улучшится состояние мелкой моторики кистей и пальцев рук. Движения станут более дифференцированными и точными, улучшится координация движений.</a:t>
            </a:r>
          </a:p>
          <a:p>
            <a:pPr>
              <a:buNone/>
            </a:pPr>
            <a:r>
              <a:rPr lang="ru-RU" sz="2400" dirty="0" smtClean="0"/>
              <a:t>3. Познакомятся с различными декоративными техниками. </a:t>
            </a:r>
          </a:p>
          <a:p>
            <a:pPr>
              <a:buNone/>
            </a:pPr>
            <a:r>
              <a:rPr lang="ru-RU" sz="2400" dirty="0" smtClean="0"/>
              <a:t>4. У детей появится стойкий интерес к занятиям изобразительной деятельностью. </a:t>
            </a:r>
          </a:p>
          <a:p>
            <a:pPr>
              <a:buNone/>
            </a:pPr>
            <a:r>
              <a:rPr lang="ru-RU" sz="2400" dirty="0" smtClean="0"/>
              <a:t>5. Воспитанники освоят правила безопасного поведения при работе с различными материалами и инструментами.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sz="1400" dirty="0" smtClean="0"/>
              <a:t>В ходе проведения дополнительных занятий с детьми будут выполняться различные виды аппликации из материалов:</a:t>
            </a:r>
          </a:p>
          <a:p>
            <a:pPr>
              <a:buNone/>
            </a:pPr>
            <a:r>
              <a:rPr lang="ru-RU" sz="1400" dirty="0" smtClean="0"/>
              <a:t>       - бумага;</a:t>
            </a:r>
          </a:p>
          <a:p>
            <a:pPr>
              <a:buNone/>
            </a:pPr>
            <a:r>
              <a:rPr lang="ru-RU" sz="1400" dirty="0" smtClean="0"/>
              <a:t>       - ткань;</a:t>
            </a:r>
          </a:p>
          <a:p>
            <a:pPr>
              <a:buNone/>
            </a:pPr>
            <a:r>
              <a:rPr lang="ru-RU" sz="1400" dirty="0" smtClean="0"/>
              <a:t>       - природные материалы (солома, веточки, шишки, листья и цветы и др.);</a:t>
            </a:r>
          </a:p>
          <a:p>
            <a:pPr>
              <a:buNone/>
            </a:pPr>
            <a:r>
              <a:rPr lang="ru-RU" sz="1400" dirty="0" smtClean="0"/>
              <a:t>       - из бросового материала.</a:t>
            </a:r>
          </a:p>
          <a:p>
            <a:pPr>
              <a:buNone/>
            </a:pPr>
            <a:r>
              <a:rPr lang="ru-RU" sz="1600" dirty="0" smtClean="0"/>
              <a:t>     </a:t>
            </a:r>
            <a:r>
              <a:rPr lang="ru-RU" sz="1600" dirty="0" smtClean="0">
                <a:solidFill>
                  <a:srgbClr val="FF0000"/>
                </a:solidFill>
              </a:rPr>
              <a:t>Плоскостная аппликация                                    </a:t>
            </a:r>
            <a:r>
              <a:rPr lang="ru-RU" sz="1600" dirty="0" err="1" smtClean="0">
                <a:solidFill>
                  <a:srgbClr val="FF0000"/>
                </a:solidFill>
              </a:rPr>
              <a:t>Бумагопластика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   </a:t>
            </a:r>
            <a:r>
              <a:rPr lang="ru-RU" sz="1600" dirty="0" err="1" smtClean="0">
                <a:solidFill>
                  <a:srgbClr val="FF0000"/>
                </a:solidFill>
              </a:rPr>
              <a:t>Экопластика</a:t>
            </a:r>
            <a:r>
              <a:rPr lang="ru-RU" sz="1600" dirty="0" smtClean="0">
                <a:solidFill>
                  <a:srgbClr val="FF0000"/>
                </a:solidFill>
              </a:rPr>
              <a:t>                          Из бросового материала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81315">
            <a:off x="611832" y="2195503"/>
            <a:ext cx="2515100" cy="1762109"/>
          </a:xfrm>
          <a:prstGeom prst="rect">
            <a:avLst/>
          </a:prstGeom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37804">
            <a:off x="4424736" y="2178369"/>
            <a:ext cx="1660409" cy="1937144"/>
          </a:xfrm>
          <a:prstGeom prst="rect">
            <a:avLst/>
          </a:prstGeom>
        </p:spPr>
      </p:pic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97380">
            <a:off x="377483" y="4567173"/>
            <a:ext cx="2479399" cy="2060656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47082">
            <a:off x="3638340" y="4504091"/>
            <a:ext cx="1942464" cy="214340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ОВЫЙ ГОД 1">
      <a:dk1>
        <a:srgbClr val="003300"/>
      </a:dk1>
      <a:lt1>
        <a:srgbClr val="99FFCC"/>
      </a:lt1>
      <a:dk2>
        <a:srgbClr val="0033CC"/>
      </a:dk2>
      <a:lt2>
        <a:srgbClr val="FFCCFF"/>
      </a:lt2>
      <a:accent1>
        <a:srgbClr val="99FF99"/>
      </a:accent1>
      <a:accent2>
        <a:srgbClr val="FF0000"/>
      </a:accent2>
      <a:accent3>
        <a:srgbClr val="00CC00"/>
      </a:accent3>
      <a:accent4>
        <a:srgbClr val="CC0099"/>
      </a:accent4>
      <a:accent5>
        <a:srgbClr val="6699FF"/>
      </a:accent5>
      <a:accent6>
        <a:srgbClr val="FFFF00"/>
      </a:accent6>
      <a:hlink>
        <a:srgbClr val="CC0066"/>
      </a:hlink>
      <a:folHlink>
        <a:srgbClr val="A5002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43332_YaQ</Template>
  <TotalTime>97</TotalTime>
  <Words>258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       Программа  дополнительного образования  для детей  старшего дошкольного возраста </vt:lpstr>
      <vt:lpstr>Цели программы – развитие ручной умелости, моторики кистей и пальцев рук у детей старшего дошкольного возраста: 1) образовательные: закрепление представлений о свойствах различных материалов, расширение кругозора; знакомство с различными техниками декоративно-прикладного искусства; 2) развивающие: развитие мелкой моторики рук, познавательных интересов, развитие памяти, мышления, внимания, волевых процессов, умения планировать свою деятельность, предвидеть результат; развитие творческих способностей; 3) воспитательные: воспитывать аккуратность, навыки безопасного поведения при работе с различными материалами; воспитывать интерес к изучению декоративно-прикладного искусства.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</dc:creator>
  <cp:lastModifiedBy>Татьяна</cp:lastModifiedBy>
  <cp:revision>14</cp:revision>
  <dcterms:created xsi:type="dcterms:W3CDTF">2016-05-07T07:25:59Z</dcterms:created>
  <dcterms:modified xsi:type="dcterms:W3CDTF">2017-08-30T16:06:48Z</dcterms:modified>
</cp:coreProperties>
</file>