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64" r:id="rId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306" y="9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jpe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6" descr="2f8063da48fd59810f34d16ef3f14be3 (1)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6475" y="0"/>
            <a:ext cx="55975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Рисунок 7" descr="085 (1)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9300" y="0"/>
            <a:ext cx="20447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Рисунок 8" descr="085 (1)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9300" y="0"/>
            <a:ext cx="20447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9" descr="0_895ff_bf8d122b_M.pn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0490" t="22675"/>
          <a:stretch>
            <a:fillRect/>
          </a:stretch>
        </p:blipFill>
        <p:spPr bwMode="auto">
          <a:xfrm>
            <a:off x="5435600" y="3911600"/>
            <a:ext cx="1676400" cy="294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F793A-C461-48D1-A51B-155A896EEEDD}" type="datetimeFigureOut">
              <a:rPr lang="ru-RU"/>
              <a:pPr>
                <a:defRPr/>
              </a:pPr>
              <a:t>30.08.2017</a:t>
            </a:fld>
            <a:endParaRPr lang="ru-RU"/>
          </a:p>
        </p:txBody>
      </p:sp>
      <p:sp>
        <p:nvSpPr>
          <p:cNvPr id="7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7F4D55-3584-4FE4-976B-51A33C3A8F7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1181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6" descr="bd60188967180e3145c205c9bf58ccff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7388" y="4808538"/>
            <a:ext cx="4646612" cy="204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Рисунок 7" descr="2f8063da48fd59810f34d16ef3f14be3 (1)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6475" y="0"/>
            <a:ext cx="55975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Рисунок 8" descr="002 (3)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6500" y="3765550"/>
            <a:ext cx="4127500" cy="309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5E83F-FDF4-4E8A-8ABE-B6EFE0F6CDBB}" type="datetimeFigureOut">
              <a:rPr lang="ru-RU"/>
              <a:pPr>
                <a:defRPr/>
              </a:pPr>
              <a:t>30.08.2017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53CCC1-A411-40ED-9181-A95D6D2E938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87355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6" descr="0_8de24_beb7aea6_ori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2800" y="2852738"/>
            <a:ext cx="3251200" cy="400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7" descr="042 (4)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5425" y="4216400"/>
            <a:ext cx="3838575" cy="264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3A6F4E-62D2-4E05-A700-247315BA5F3D}" type="datetimeFigureOut">
              <a:rPr lang="ru-RU"/>
              <a:pPr>
                <a:defRPr/>
              </a:pPr>
              <a:t>30.08.2017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F796B0-DADE-43CE-803A-085D2EA78442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70805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6" descr="2f8063da48fd59810f34d16ef3f14be3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1412875"/>
            <a:ext cx="4445000" cy="544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Рисунок 7" descr="0_82745_e233cb_XL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1500" y="4419600"/>
            <a:ext cx="22225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A9E68F-5324-4DDA-8F13-0B3C5A73CA4C}" type="datetimeFigureOut">
              <a:rPr lang="ru-RU"/>
              <a:pPr>
                <a:defRPr/>
              </a:pPr>
              <a:t>30.08.2017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F0ACBB-8FD4-4EB9-8114-F76D4355082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48992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6" descr="2f8063da48fd59810f34d16ef3f14be3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9000" y="1412875"/>
            <a:ext cx="4445000" cy="544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Рисунок 7" descr="Ц2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3513" y="4365625"/>
            <a:ext cx="2630487" cy="249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03E43-E622-43DA-8DAE-C1537B2563FE}" type="datetimeFigureOut">
              <a:rPr lang="ru-RU"/>
              <a:pPr>
                <a:defRPr/>
              </a:pPr>
              <a:t>30.08.2017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0A4D8-6555-4381-9A47-A06D4D5EE321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14120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40000"/>
                <a:lumOff val="60000"/>
              </a:schemeClr>
            </a:gs>
            <a:gs pos="50000">
              <a:schemeClr val="accent5">
                <a:lumMod val="40000"/>
                <a:lumOff val="60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E01171F-1E7A-4E27-9EB4-300C4B5279F6}" type="datetimeFigureOut">
              <a:rPr lang="ru-RU"/>
              <a:pPr>
                <a:defRPr/>
              </a:pPr>
              <a:t>30.08.2017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F89"/>
                </a:solidFill>
                <a:latin typeface="Times New Roman" panose="02020603050405020304" pitchFamily="18" charset="0"/>
              </a:defRPr>
            </a:lvl1pPr>
          </a:lstStyle>
          <a:p>
            <a:fld id="{6FDB192D-A6BB-4D03-B788-CE2EC9D84CC9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85800" y="404665"/>
            <a:ext cx="7772400" cy="3195786"/>
          </a:xfrm>
        </p:spPr>
        <p:txBody>
          <a:bodyPr/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 </a:t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2800" dirty="0" smtClean="0"/>
              <a:t>Программа </a:t>
            </a:r>
            <a:br>
              <a:rPr lang="ru-RU" sz="2800" dirty="0" smtClean="0"/>
            </a:br>
            <a:r>
              <a:rPr lang="ru-RU" sz="2800" dirty="0" smtClean="0"/>
              <a:t>дополнительного образования </a:t>
            </a:r>
            <a:br>
              <a:rPr lang="ru-RU" sz="2800" dirty="0" smtClean="0"/>
            </a:br>
            <a:r>
              <a:rPr lang="ru-RU" sz="2800" dirty="0" smtClean="0"/>
              <a:t>для детей </a:t>
            </a:r>
            <a:br>
              <a:rPr lang="ru-RU" sz="2800" dirty="0" smtClean="0"/>
            </a:br>
            <a:r>
              <a:rPr lang="ru-RU" sz="2800" dirty="0" smtClean="0"/>
              <a:t>старшего дошкольного возраста</a:t>
            </a:r>
            <a:br>
              <a:rPr lang="ru-RU" sz="2800" dirty="0" smtClean="0"/>
            </a:br>
            <a:endParaRPr lang="ru-RU" sz="2800" dirty="0" smtClean="0"/>
          </a:p>
        </p:txBody>
      </p:sp>
      <p:sp>
        <p:nvSpPr>
          <p:cNvPr id="8195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371600" y="5589240"/>
            <a:ext cx="6400800" cy="792088"/>
          </a:xfrm>
        </p:spPr>
        <p:txBody>
          <a:bodyPr/>
          <a:lstStyle/>
          <a:p>
            <a:pPr algn="r">
              <a:buNone/>
            </a:pPr>
            <a:endParaRPr lang="ru-RU" sz="2000" dirty="0" smtClean="0"/>
          </a:p>
          <a:p>
            <a:pPr algn="r">
              <a:buNone/>
            </a:pPr>
            <a:r>
              <a:rPr lang="ru-RU" sz="2000" dirty="0" smtClean="0"/>
              <a:t>Подготовила: воспитатель Наумова Т.В.</a:t>
            </a:r>
          </a:p>
        </p:txBody>
      </p:sp>
      <p:sp>
        <p:nvSpPr>
          <p:cNvPr id="1027" name="WordArt 3"/>
          <p:cNvSpPr>
            <a:spLocks noChangeArrowheads="1" noChangeShapeType="1" noTextEdit="1"/>
          </p:cNvSpPr>
          <p:nvPr/>
        </p:nvSpPr>
        <p:spPr bwMode="auto">
          <a:xfrm>
            <a:off x="1907704" y="908720"/>
            <a:ext cx="5616624" cy="108012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ТВОРЧЕСКАЯ МАСТЕРСКАЯ</a:t>
            </a:r>
            <a:endParaRPr lang="ru-RU" sz="3600" kern="10" spc="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 Black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714202"/>
          </a:xfrm>
        </p:spPr>
        <p:txBody>
          <a:bodyPr/>
          <a:lstStyle/>
          <a:p>
            <a:r>
              <a:rPr lang="ru-RU" sz="1600" b="1" dirty="0" smtClean="0">
                <a:latin typeface="+mn-lt"/>
              </a:rPr>
              <a:t>Цели программы</a:t>
            </a:r>
            <a:r>
              <a:rPr lang="ru-RU" sz="1600" dirty="0" smtClean="0">
                <a:latin typeface="+mn-lt"/>
              </a:rPr>
              <a:t> – развитие ручной умелости, моторики кистей и пальцев рук у детей старшего дошкольного возраста:</a:t>
            </a:r>
            <a:br>
              <a:rPr lang="ru-RU" sz="1600" dirty="0" smtClean="0">
                <a:latin typeface="+mn-lt"/>
              </a:rPr>
            </a:br>
            <a:r>
              <a:rPr lang="ru-RU" sz="1600" dirty="0" smtClean="0">
                <a:latin typeface="+mn-lt"/>
              </a:rPr>
              <a:t>1) образовательные: закрепление представлений о свойствах различных материалов, расширение кругозора; знакомство с различными техниками декоративно-прикладного искусства;</a:t>
            </a:r>
            <a:br>
              <a:rPr lang="ru-RU" sz="1600" dirty="0" smtClean="0">
                <a:latin typeface="+mn-lt"/>
              </a:rPr>
            </a:br>
            <a:r>
              <a:rPr lang="ru-RU" sz="1600" dirty="0" smtClean="0">
                <a:latin typeface="+mn-lt"/>
              </a:rPr>
              <a:t>2) развивающие: развитие мелкой моторики рук, познавательных интересов, развитие памяти, мышления, внимания, волевых процессов, умения планировать свою деятельность, предвидеть результат; развитие творческих способностей;</a:t>
            </a:r>
            <a:br>
              <a:rPr lang="ru-RU" sz="1600" dirty="0" smtClean="0">
                <a:latin typeface="+mn-lt"/>
              </a:rPr>
            </a:br>
            <a:r>
              <a:rPr lang="ru-RU" sz="1600" dirty="0" smtClean="0">
                <a:latin typeface="+mn-lt"/>
              </a:rPr>
              <a:t>3) воспитательные: воспитывать аккуратность, навыки безопасного поведения при работе с различными материалами; воспитывать интерес к изучению декоративно-прикладного искусства.</a:t>
            </a:r>
            <a:br>
              <a:rPr lang="ru-RU" sz="1600" dirty="0" smtClean="0">
                <a:latin typeface="+mn-lt"/>
              </a:rPr>
            </a:br>
            <a:endParaRPr lang="ru-RU" sz="1600" dirty="0" smtClean="0">
              <a:latin typeface="+mn-lt"/>
            </a:endParaRPr>
          </a:p>
        </p:txBody>
      </p:sp>
      <p:sp>
        <p:nvSpPr>
          <p:cNvPr id="9219" name="Содержимое 2"/>
          <p:cNvSpPr>
            <a:spLocks noGrp="1"/>
          </p:cNvSpPr>
          <p:nvPr>
            <p:ph idx="1"/>
          </p:nvPr>
        </p:nvSpPr>
        <p:spPr>
          <a:xfrm>
            <a:off x="457200" y="2780928"/>
            <a:ext cx="8229600" cy="3345235"/>
          </a:xfrm>
        </p:spPr>
        <p:txBody>
          <a:bodyPr/>
          <a:lstStyle/>
          <a:p>
            <a:pPr>
              <a:buNone/>
            </a:pPr>
            <a:endParaRPr lang="ru-RU" sz="1400" b="1" dirty="0" smtClean="0"/>
          </a:p>
          <a:p>
            <a:pPr>
              <a:buNone/>
            </a:pPr>
            <a:r>
              <a:rPr lang="ru-RU" sz="1400" b="1" dirty="0" smtClean="0"/>
              <a:t>Задачи реализации программы:</a:t>
            </a:r>
            <a:endParaRPr lang="ru-RU" sz="1400" dirty="0" smtClean="0"/>
          </a:p>
          <a:p>
            <a:pPr lvl="0"/>
            <a:r>
              <a:rPr lang="ru-RU" sz="1400" dirty="0" smtClean="0"/>
              <a:t>Закреплять представления об окружающем, свойствах различных материалов; познакомить с различными техниками аппликации.</a:t>
            </a:r>
          </a:p>
          <a:p>
            <a:pPr lvl="0"/>
            <a:r>
              <a:rPr lang="ru-RU" sz="1400" dirty="0" smtClean="0"/>
              <a:t>Формировать умения, связанные с художественно-образным отображением предметов и явлений в изобразительной деятельности.</a:t>
            </a:r>
          </a:p>
          <a:p>
            <a:pPr lvl="0"/>
            <a:r>
              <a:rPr lang="ru-RU" sz="1400" dirty="0" smtClean="0"/>
              <a:t>Развивать у детей наблюдательность, умение видеть характерные признаки предметов, сравнивая их между собой.</a:t>
            </a:r>
          </a:p>
          <a:p>
            <a:pPr lvl="0"/>
            <a:r>
              <a:rPr lang="ru-RU" sz="1400" dirty="0" smtClean="0"/>
              <a:t>Развивать изобразительные способности (чувство цвета, формы, композиции); воображение.</a:t>
            </a:r>
          </a:p>
          <a:p>
            <a:pPr lvl="0"/>
            <a:r>
              <a:rPr lang="ru-RU" sz="1400" dirty="0" smtClean="0"/>
              <a:t>Учить детей создавать многофигурные сюжетные композиции, учитывая расположение предметов в пространстве (выше, ниже, дальше, ближе).</a:t>
            </a:r>
          </a:p>
          <a:p>
            <a:pPr lvl="0"/>
            <a:r>
              <a:rPr lang="ru-RU" sz="1400" dirty="0" smtClean="0"/>
              <a:t>Учить использовать различные материалы и техники аппликации.</a:t>
            </a:r>
          </a:p>
          <a:p>
            <a:pPr lvl="0"/>
            <a:r>
              <a:rPr lang="ru-RU" sz="1400" dirty="0" smtClean="0"/>
              <a:t>Воспитывать у детей аккуратность, привычку соблюдать правила безопасного пользования различными инструментами.</a:t>
            </a:r>
          </a:p>
          <a:p>
            <a:endParaRPr lang="ru-RU" dirty="0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endParaRPr lang="ru-RU" sz="2400" b="1" dirty="0" smtClean="0"/>
          </a:p>
          <a:p>
            <a:r>
              <a:rPr lang="ru-RU" b="1" dirty="0" smtClean="0"/>
              <a:t>Предполагаемый результат:</a:t>
            </a:r>
          </a:p>
          <a:p>
            <a:pPr>
              <a:buNone/>
            </a:pPr>
            <a:r>
              <a:rPr lang="ru-RU" dirty="0" smtClean="0"/>
              <a:t>  </a:t>
            </a:r>
          </a:p>
          <a:p>
            <a:pPr>
              <a:buNone/>
            </a:pPr>
            <a:r>
              <a:rPr lang="ru-RU" sz="2400" dirty="0" smtClean="0"/>
              <a:t>1. Удастся положительно повлиять на познавательное и речевое развитие воспитанников.</a:t>
            </a:r>
          </a:p>
          <a:p>
            <a:pPr>
              <a:buNone/>
            </a:pPr>
            <a:r>
              <a:rPr lang="ru-RU" sz="2400" dirty="0" smtClean="0"/>
              <a:t>2. Улучшится состояние мелкой моторики кистей и пальцев рук. Движения станут более дифференцированными и точными, улучшится координация движений.</a:t>
            </a:r>
          </a:p>
          <a:p>
            <a:pPr>
              <a:buNone/>
            </a:pPr>
            <a:r>
              <a:rPr lang="ru-RU" sz="2400" dirty="0" smtClean="0"/>
              <a:t>3. Познакомятся с различными декоративными техниками. </a:t>
            </a:r>
          </a:p>
          <a:p>
            <a:pPr>
              <a:buNone/>
            </a:pPr>
            <a:r>
              <a:rPr lang="ru-RU" sz="2400" dirty="0" smtClean="0"/>
              <a:t>4. У детей появится стойкий интерес к занятиям изобразительной деятельностью. </a:t>
            </a:r>
          </a:p>
          <a:p>
            <a:pPr>
              <a:buNone/>
            </a:pPr>
            <a:r>
              <a:rPr lang="ru-RU" sz="2400" dirty="0" smtClean="0"/>
              <a:t>5. Воспитанники освоят правила безопасного поведения при работе с различными материалами и инструментами.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r>
              <a:rPr lang="ru-RU" sz="1400" dirty="0" smtClean="0"/>
              <a:t>В ходе проведения дополнительных занятий с детьми будут выполняться различные виды аппликации из материалов:</a:t>
            </a:r>
          </a:p>
          <a:p>
            <a:pPr>
              <a:buNone/>
            </a:pPr>
            <a:r>
              <a:rPr lang="ru-RU" sz="1400" dirty="0" smtClean="0"/>
              <a:t>       - бумага;</a:t>
            </a:r>
          </a:p>
          <a:p>
            <a:pPr>
              <a:buNone/>
            </a:pPr>
            <a:r>
              <a:rPr lang="ru-RU" sz="1400" dirty="0" smtClean="0"/>
              <a:t>       - ткань;</a:t>
            </a:r>
          </a:p>
          <a:p>
            <a:pPr>
              <a:buNone/>
            </a:pPr>
            <a:r>
              <a:rPr lang="ru-RU" sz="1400" dirty="0" smtClean="0"/>
              <a:t>       - природные материалы (солома, веточки, шишки, листья и цветы и др.);</a:t>
            </a:r>
          </a:p>
          <a:p>
            <a:pPr>
              <a:buNone/>
            </a:pPr>
            <a:r>
              <a:rPr lang="ru-RU" sz="1400" dirty="0" smtClean="0"/>
              <a:t>       - из бросового материала.</a:t>
            </a:r>
          </a:p>
          <a:p>
            <a:pPr>
              <a:buNone/>
            </a:pPr>
            <a:r>
              <a:rPr lang="ru-RU" sz="1600" dirty="0" smtClean="0"/>
              <a:t>     </a:t>
            </a:r>
            <a:r>
              <a:rPr lang="ru-RU" sz="1600" dirty="0" smtClean="0">
                <a:solidFill>
                  <a:srgbClr val="FF0000"/>
                </a:solidFill>
              </a:rPr>
              <a:t>Плоскостная аппликация                                    </a:t>
            </a:r>
            <a:r>
              <a:rPr lang="ru-RU" sz="1600" dirty="0" err="1" smtClean="0">
                <a:solidFill>
                  <a:srgbClr val="FF0000"/>
                </a:solidFill>
              </a:rPr>
              <a:t>Бумагопластика</a:t>
            </a:r>
            <a:r>
              <a:rPr lang="ru-RU" sz="1600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r>
              <a:rPr lang="ru-RU" sz="1600" dirty="0" smtClean="0">
                <a:solidFill>
                  <a:srgbClr val="FF0000"/>
                </a:solidFill>
              </a:rPr>
              <a:t>         </a:t>
            </a:r>
            <a:r>
              <a:rPr lang="ru-RU" sz="1600" dirty="0" err="1" smtClean="0">
                <a:solidFill>
                  <a:srgbClr val="FF0000"/>
                </a:solidFill>
              </a:rPr>
              <a:t>Экопластика</a:t>
            </a:r>
            <a:r>
              <a:rPr lang="ru-RU" sz="1600" dirty="0" smtClean="0">
                <a:solidFill>
                  <a:srgbClr val="FF0000"/>
                </a:solidFill>
              </a:rPr>
              <a:t>                          Из бросового материала </a:t>
            </a:r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6" name="Рисунок 5" descr="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1181315">
            <a:off x="611832" y="2195503"/>
            <a:ext cx="2515100" cy="1762109"/>
          </a:xfrm>
          <a:prstGeom prst="rect">
            <a:avLst/>
          </a:prstGeom>
        </p:spPr>
      </p:pic>
      <p:pic>
        <p:nvPicPr>
          <p:cNvPr id="8" name="Рисунок 7" descr="i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537804">
            <a:off x="4424736" y="2178369"/>
            <a:ext cx="1660409" cy="1937144"/>
          </a:xfrm>
          <a:prstGeom prst="rect">
            <a:avLst/>
          </a:prstGeom>
        </p:spPr>
      </p:pic>
      <p:pic>
        <p:nvPicPr>
          <p:cNvPr id="9" name="Рисунок 8" descr="i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20897380">
            <a:off x="377483" y="4567173"/>
            <a:ext cx="2479399" cy="2060656"/>
          </a:xfrm>
          <a:prstGeom prst="rect">
            <a:avLst/>
          </a:prstGeom>
        </p:spPr>
      </p:pic>
      <p:pic>
        <p:nvPicPr>
          <p:cNvPr id="7" name="Рисунок 6" descr="i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247082">
            <a:off x="3638340" y="4504091"/>
            <a:ext cx="1942464" cy="2143409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НОВЫЙ ГОД 1">
      <a:dk1>
        <a:srgbClr val="003300"/>
      </a:dk1>
      <a:lt1>
        <a:srgbClr val="99FFCC"/>
      </a:lt1>
      <a:dk2>
        <a:srgbClr val="0033CC"/>
      </a:dk2>
      <a:lt2>
        <a:srgbClr val="FFCCFF"/>
      </a:lt2>
      <a:accent1>
        <a:srgbClr val="99FF99"/>
      </a:accent1>
      <a:accent2>
        <a:srgbClr val="FF0000"/>
      </a:accent2>
      <a:accent3>
        <a:srgbClr val="00CC00"/>
      </a:accent3>
      <a:accent4>
        <a:srgbClr val="CC0099"/>
      </a:accent4>
      <a:accent5>
        <a:srgbClr val="6699FF"/>
      </a:accent5>
      <a:accent6>
        <a:srgbClr val="FFFF00"/>
      </a:accent6>
      <a:hlink>
        <a:srgbClr val="CC0066"/>
      </a:hlink>
      <a:folHlink>
        <a:srgbClr val="A50021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43332_YaQ</Template>
  <TotalTime>97</TotalTime>
  <Words>258</Words>
  <Application>Microsoft Office PowerPoint</Application>
  <PresentationFormat>Экран (4:3)</PresentationFormat>
  <Paragraphs>47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        Программа  дополнительного образования  для детей  старшего дошкольного возраста </vt:lpstr>
      <vt:lpstr>Цели программы – развитие ручной умелости, моторики кистей и пальцев рук у детей старшего дошкольного возраста: 1) образовательные: закрепление представлений о свойствах различных материалов, расширение кругозора; знакомство с различными техниками декоративно-прикладного искусства; 2) развивающие: развитие мелкой моторики рук, познавательных интересов, развитие памяти, мышления, внимания, волевых процессов, умения планировать свою деятельность, предвидеть результат; развитие творческих способностей; 3) воспитательные: воспитывать аккуратность, навыки безопасного поведения при работе с различными материалами; воспитывать интерес к изучению декоративно-прикладного искусства. 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jul</dc:creator>
  <cp:lastModifiedBy>Татьяна</cp:lastModifiedBy>
  <cp:revision>14</cp:revision>
  <dcterms:created xsi:type="dcterms:W3CDTF">2016-05-07T07:25:59Z</dcterms:created>
  <dcterms:modified xsi:type="dcterms:W3CDTF">2017-08-30T16:06:48Z</dcterms:modified>
</cp:coreProperties>
</file>