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95" r:id="rId3"/>
    <p:sldId id="260" r:id="rId4"/>
    <p:sldId id="258" r:id="rId5"/>
    <p:sldId id="259" r:id="rId6"/>
    <p:sldId id="265" r:id="rId7"/>
    <p:sldId id="266" r:id="rId8"/>
    <p:sldId id="261" r:id="rId9"/>
    <p:sldId id="268" r:id="rId10"/>
    <p:sldId id="289" r:id="rId11"/>
    <p:sldId id="269" r:id="rId12"/>
    <p:sldId id="270" r:id="rId13"/>
    <p:sldId id="271" r:id="rId14"/>
    <p:sldId id="273" r:id="rId15"/>
    <p:sldId id="280" r:id="rId16"/>
    <p:sldId id="292" r:id="rId17"/>
    <p:sldId id="296" r:id="rId18"/>
    <p:sldId id="297" r:id="rId19"/>
    <p:sldId id="29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2B2644F0-72A4-4C96-906C-0C45D066AA34}">
          <p14:sldIdLst>
            <p14:sldId id="256"/>
            <p14:sldId id="295"/>
            <p14:sldId id="260"/>
            <p14:sldId id="258"/>
            <p14:sldId id="259"/>
            <p14:sldId id="265"/>
            <p14:sldId id="266"/>
            <p14:sldId id="261"/>
            <p14:sldId id="268"/>
            <p14:sldId id="289"/>
            <p14:sldId id="269"/>
            <p14:sldId id="270"/>
            <p14:sldId id="271"/>
            <p14:sldId id="273"/>
            <p14:sldId id="280"/>
            <p14:sldId id="292"/>
          </p14:sldIdLst>
        </p14:section>
        <p14:section name="Раздел без заголовка" id="{74280F27-B7B7-47EC-B83E-FC1BD3586919}">
          <p14:sldIdLst>
            <p14:sldId id="296"/>
            <p14:sldId id="297"/>
            <p14:sldId id="298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4559" autoAdjust="0"/>
    <p:restoredTop sz="70366" autoAdjust="0"/>
  </p:normalViewPr>
  <p:slideViewPr>
    <p:cSldViewPr>
      <p:cViewPr varScale="1">
        <p:scale>
          <a:sx n="117" d="100"/>
          <a:sy n="117" d="100"/>
        </p:scale>
        <p:origin x="-146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FD9673-8879-4C75-8C35-986D139B1BF2}" type="datetimeFigureOut">
              <a:rPr lang="ru-RU" smtClean="0"/>
              <a:t>16.12.2024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57CDEF-EB37-43AD-9A8F-2C6AA4FBC5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5592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57CDEF-EB37-43AD-9A8F-2C6AA4FBC59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3643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B49F3-C0F0-4482-B5BD-A99755C1BB7F}" type="datetimeFigureOut">
              <a:rPr lang="ru-RU" smtClean="0"/>
              <a:t>16.12.2024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CFB9A-7F53-404B-B41D-036FCEEB9B1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B49F3-C0F0-4482-B5BD-A99755C1BB7F}" type="datetimeFigureOut">
              <a:rPr lang="ru-RU" smtClean="0"/>
              <a:t>16.12.2024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CFB9A-7F53-404B-B41D-036FCEEB9B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B49F3-C0F0-4482-B5BD-A99755C1BB7F}" type="datetimeFigureOut">
              <a:rPr lang="ru-RU" smtClean="0"/>
              <a:t>16.12.2024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CFB9A-7F53-404B-B41D-036FCEEB9B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B49F3-C0F0-4482-B5BD-A99755C1BB7F}" type="datetimeFigureOut">
              <a:rPr lang="ru-RU" smtClean="0"/>
              <a:t>16.12.2024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CFB9A-7F53-404B-B41D-036FCEEB9B1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B49F3-C0F0-4482-B5BD-A99755C1BB7F}" type="datetimeFigureOut">
              <a:rPr lang="ru-RU" smtClean="0"/>
              <a:t>16.12.2024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CFB9A-7F53-404B-B41D-036FCEEB9B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B49F3-C0F0-4482-B5BD-A99755C1BB7F}" type="datetimeFigureOut">
              <a:rPr lang="ru-RU" smtClean="0"/>
              <a:t>16.12.2024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CFB9A-7F53-404B-B41D-036FCEEB9B1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B49F3-C0F0-4482-B5BD-A99755C1BB7F}" type="datetimeFigureOut">
              <a:rPr lang="ru-RU" smtClean="0"/>
              <a:t>16.12.2024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CFB9A-7F53-404B-B41D-036FCEEB9B1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B49F3-C0F0-4482-B5BD-A99755C1BB7F}" type="datetimeFigureOut">
              <a:rPr lang="ru-RU" smtClean="0"/>
              <a:t>16.12.2024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CFB9A-7F53-404B-B41D-036FCEEB9B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B49F3-C0F0-4482-B5BD-A99755C1BB7F}" type="datetimeFigureOut">
              <a:rPr lang="ru-RU" smtClean="0"/>
              <a:t>16.12.2024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CFB9A-7F53-404B-B41D-036FCEEB9B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B49F3-C0F0-4482-B5BD-A99755C1BB7F}" type="datetimeFigureOut">
              <a:rPr lang="ru-RU" smtClean="0"/>
              <a:t>16.12.2024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CFB9A-7F53-404B-B41D-036FCEEB9B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B49F3-C0F0-4482-B5BD-A99755C1BB7F}" type="datetimeFigureOut">
              <a:rPr lang="ru-RU" smtClean="0"/>
              <a:t>16.12.2024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CFB9A-7F53-404B-B41D-036FCEEB9B1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98B49F3-C0F0-4482-B5BD-A99755C1BB7F}" type="datetimeFigureOut">
              <a:rPr lang="ru-RU" smtClean="0"/>
              <a:t>16.12.2024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D8CFB9A-7F53-404B-B41D-036FCEEB9B1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g"/><Relationship Id="rId4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g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473795" y="4797152"/>
            <a:ext cx="5637010" cy="255393"/>
          </a:xfrm>
        </p:spPr>
        <p:txBody>
          <a:bodyPr>
            <a:normAutofit fontScale="55000" lnSpcReduction="20000"/>
          </a:bodyPr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3728" y="3132290"/>
            <a:ext cx="4680520" cy="1793167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https://www.culture.ru/storage/images/4e973389ed7b0f4f18402026e50d9996/90503284d5b7805f5efd4d1b502498b1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795" y="1893862"/>
            <a:ext cx="6482581" cy="4019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7844" y="439797"/>
            <a:ext cx="8208912" cy="62170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«Мы граждане России» </a:t>
            </a:r>
          </a:p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познавательный, информационно-творческий, групповой)</a:t>
            </a:r>
          </a:p>
          <a:p>
            <a:pPr algn="ctr"/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</a:p>
          <a:p>
            <a:pPr algn="ctr"/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</a:p>
          <a:p>
            <a:pPr algn="ctr"/>
            <a:endParaRPr lang="ru-RU" sz="1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Подготовила: воспитатель: </a:t>
            </a:r>
            <a:r>
              <a:rPr lang="ru-RU" sz="1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Крушницкая</a:t>
            </a:r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Н.С.</a:t>
            </a:r>
            <a:endParaRPr lang="ru-RU" sz="1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15617" y="116632"/>
            <a:ext cx="72728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муниципальное автономное дошкольное учреждение Детский сад </a:t>
            </a:r>
            <a:r>
              <a:rPr lang="ru-RU" dirty="0" smtClean="0"/>
              <a:t>    № </a:t>
            </a:r>
            <a:r>
              <a:rPr lang="ru-RU" dirty="0"/>
              <a:t>45 Комбинированного вида   ГО Богданович</a:t>
            </a:r>
          </a:p>
        </p:txBody>
      </p:sp>
    </p:spTree>
    <p:extLst>
      <p:ext uri="{BB962C8B-B14F-4D97-AF65-F5344CB8AC3E}">
        <p14:creationId xmlns:p14="http://schemas.microsoft.com/office/powerpoint/2010/main" val="2980949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6421"/>
            <a:ext cx="7436651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</a:rPr>
              <a:t>Чтение художественной </a:t>
            </a:r>
          </a:p>
          <a:p>
            <a:pPr algn="ctr"/>
            <a:r>
              <a:rPr lang="ru-RU" sz="6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</a:rPr>
              <a:t>литературы</a:t>
            </a:r>
            <a:endParaRPr lang="ru-RU" sz="6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720840"/>
            <a:ext cx="87849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Ишимова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«История России в рассказах детей»,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Н. Носов « Метро»,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Ладонщиков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 Родная Земля», И.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Токмакова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 Красная площадь», С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Михалков «Россия», В. Степанов «Флаг России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Е.Благинина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«Родина», «Шинель»;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П. Воронько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«Лучше нет родного края», «Родина»;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Ф. Глинка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«Москва»;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С.Дрожжин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«Привет тебе, мой край родной...»;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Н. Забила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«Наша Ро­дина» (отрывок, пер. с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3. Александровой);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М.Исаковский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«Поез­жай за моря-океаны»;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Г.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Ладонщиков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«Родная Земля»;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Н. Рубцов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«При­вет, Россия...» (отрывок);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И. Суриков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«Вот моя деревня», «Родина».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пословицы, поговорки о Родине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algn="ct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Былины.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«Илья Муромец и Соловей-разбойник», «Как Илья Му­ромец богатырем стал», «На заставе богатырской», «Первый бой Ильи Муромца», «Про Добрыню Никитича и Змея Горыныча», «Три богатыря».</a:t>
            </a:r>
          </a:p>
          <a:p>
            <a:pPr lvl="0"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сказок народов России «По щучьему веленью» (русская народная сказка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и др.;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«Отчего у зайца длинные уши» (сказка народов манси), «Мышка и лось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хантыйская сказка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Книжная выставка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«Это все о России»;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535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29278" y="116632"/>
            <a:ext cx="7614585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u="sng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</a:rPr>
              <a:t>Физкультурное развитие</a:t>
            </a:r>
            <a:endParaRPr lang="ru-RU" sz="6000" b="1" u="sng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1741070"/>
            <a:ext cx="699910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Русские народные подвижные игры: «Гуси – лебеди», «Горелки», «Салки», «Жмурки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«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Колокольцы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-бубенцы», «Бояре» и другие;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Хороводная игра «Веночек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«При народе, в хороводе», «Каравай»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«Платочек»;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Пальчиковая игра «Наш дом», «Город – это улицы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«Бойцы-молодцы», «Родина»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352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47700" y="35449"/>
            <a:ext cx="370806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u="sng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</a:rPr>
              <a:t>Познавательное развитие</a:t>
            </a:r>
            <a:endParaRPr lang="ru-RU" sz="2800" b="1" u="sng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166843"/>
            <a:ext cx="820891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u="sng" dirty="0" smtClean="0"/>
              <a:t>Просмотр презентаций</a:t>
            </a:r>
            <a:r>
              <a:rPr lang="ru-RU" sz="1600" dirty="0" smtClean="0"/>
              <a:t>: </a:t>
            </a:r>
            <a:r>
              <a:rPr lang="ru-RU" sz="1600" dirty="0"/>
              <a:t>«Наша Родина Россия», «Москва – столица России»; «Мы живем в России</a:t>
            </a:r>
            <a:r>
              <a:rPr lang="ru-RU" sz="1600" dirty="0" smtClean="0"/>
              <a:t>», « В гости к дымковским мастерам»;</a:t>
            </a:r>
            <a:endParaRPr lang="ru-RU" sz="1600" dirty="0"/>
          </a:p>
          <a:p>
            <a:r>
              <a:rPr lang="ru-RU" sz="1600" u="sng" dirty="0" smtClean="0"/>
              <a:t>Наблюдение:</a:t>
            </a:r>
            <a:r>
              <a:rPr lang="ru-RU" sz="1600" dirty="0" smtClean="0"/>
              <a:t> </a:t>
            </a:r>
            <a:r>
              <a:rPr lang="ru-RU" sz="1600" dirty="0"/>
              <a:t>«Где мы видим флаг России?», «Природа нашей Родины»;</a:t>
            </a:r>
          </a:p>
          <a:p>
            <a:r>
              <a:rPr lang="ru-RU" sz="1600" dirty="0" smtClean="0"/>
              <a:t> </a:t>
            </a:r>
            <a:r>
              <a:rPr lang="ru-RU" sz="1600" dirty="0"/>
              <a:t>«Россия – Родина моя</a:t>
            </a:r>
            <a:r>
              <a:rPr lang="ru-RU" sz="1600" dirty="0" smtClean="0"/>
              <a:t>»; « Путешествие во время ВОВ»</a:t>
            </a:r>
            <a:endParaRPr lang="ru-RU" sz="1600" dirty="0"/>
          </a:p>
          <a:p>
            <a:r>
              <a:rPr lang="ru-RU" sz="1600" dirty="0" smtClean="0"/>
              <a:t> </a:t>
            </a:r>
            <a:r>
              <a:rPr lang="ru-RU" sz="1600" dirty="0"/>
              <a:t>Рассматривание фото, репродукций картин, иллюстраций;</a:t>
            </a:r>
          </a:p>
          <a:p>
            <a:r>
              <a:rPr lang="ru-RU" sz="1600" u="sng" dirty="0" smtClean="0"/>
              <a:t>Беседы:  </a:t>
            </a:r>
            <a:r>
              <a:rPr lang="ru-RU" sz="1600" dirty="0" smtClean="0"/>
              <a:t>«Дружба </a:t>
            </a:r>
            <a:r>
              <a:rPr lang="ru-RU" sz="1600" dirty="0"/>
              <a:t>народов </a:t>
            </a:r>
            <a:r>
              <a:rPr lang="ru-RU" sz="1600" dirty="0" smtClean="0"/>
              <a:t>всех национальностей</a:t>
            </a:r>
            <a:r>
              <a:rPr lang="ru-RU" sz="1600" dirty="0"/>
              <a:t>», «Города России</a:t>
            </a:r>
            <a:r>
              <a:rPr lang="ru-RU" sz="1600" dirty="0" smtClean="0"/>
              <a:t>», «Красная книга России», « Плес –жемчужина на волге», « Достопримечательности нашего города»;  </a:t>
            </a:r>
          </a:p>
          <a:p>
            <a:r>
              <a:rPr lang="ru-RU" sz="1600" dirty="0" smtClean="0"/>
              <a:t>« Государственные и народные праздники России», « Я человек- я имею право», « День космонавтики», « Люди прославившие Россию», « День Победы, со слезами на глазах», « Дети войны», « Блокадный хлеб»,</a:t>
            </a:r>
          </a:p>
          <a:p>
            <a:r>
              <a:rPr lang="ru-RU" sz="1600" dirty="0" smtClean="0"/>
              <a:t> « Детские писатели»</a:t>
            </a:r>
            <a:endParaRPr lang="ru-RU" sz="1600" dirty="0"/>
          </a:p>
          <a:p>
            <a:r>
              <a:rPr lang="ru-RU" sz="1600" u="sng" dirty="0" smtClean="0"/>
              <a:t> </a:t>
            </a:r>
            <a:r>
              <a:rPr lang="ru-RU" sz="1600" u="sng" dirty="0"/>
              <a:t>Дидактические </a:t>
            </a:r>
            <a:r>
              <a:rPr lang="ru-RU" sz="1600" u="sng" dirty="0" smtClean="0"/>
              <a:t>игры: </a:t>
            </a:r>
            <a:r>
              <a:rPr lang="ru-RU" sz="1600" dirty="0"/>
              <a:t>« Собери картину», «Узнай наш флаг»,  «Чей костюм</a:t>
            </a:r>
            <a:r>
              <a:rPr lang="ru-RU" sz="1600" dirty="0" smtClean="0"/>
              <a:t>?», «Герб города», «Русские матрешки», «Защитники отечества»;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407053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-13997"/>
            <a:ext cx="4678325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32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anose="03010101010201010101" pitchFamily="66" charset="0"/>
            </a:endParaRPr>
          </a:p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</a:rPr>
              <a:t>Художественно-эстетическое</a:t>
            </a:r>
          </a:p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</a:rPr>
              <a:t>развитие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720840"/>
            <a:ext cx="8208912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1400" u="sng" dirty="0" smtClean="0"/>
          </a:p>
          <a:p>
            <a:pPr lvl="0"/>
            <a:r>
              <a:rPr lang="ru-RU" sz="1400" u="sng" dirty="0" smtClean="0"/>
              <a:t>Слушание</a:t>
            </a:r>
            <a:r>
              <a:rPr lang="ru-RU" sz="1400" dirty="0" smtClean="0"/>
              <a:t> </a:t>
            </a:r>
            <a:r>
              <a:rPr lang="ru-RU" sz="1400" dirty="0"/>
              <a:t>гимна </a:t>
            </a:r>
            <a:r>
              <a:rPr lang="ru-RU" sz="1400" dirty="0" smtClean="0"/>
              <a:t>России,   </a:t>
            </a:r>
            <a:r>
              <a:rPr lang="ru-RU" sz="1400" dirty="0"/>
              <a:t>Е. </a:t>
            </a:r>
            <a:r>
              <a:rPr lang="ru-RU" sz="1400" dirty="0" err="1"/>
              <a:t>Макшанцевой</a:t>
            </a:r>
            <a:r>
              <a:rPr lang="ru-RU" sz="1400" dirty="0"/>
              <a:t>, «Во поле береза стояла», р. н. м., обр. Н. А. </a:t>
            </a:r>
            <a:endParaRPr lang="ru-RU" sz="1400" dirty="0" smtClean="0"/>
          </a:p>
          <a:p>
            <a:pPr lvl="0"/>
            <a:r>
              <a:rPr lang="ru-RU" sz="1400" dirty="0" smtClean="0"/>
              <a:t>Римского-Корсакова </a:t>
            </a:r>
            <a:r>
              <a:rPr lang="ru-RU" sz="1400" dirty="0"/>
              <a:t>,«Во поле береза стояла», р. н. м., обр. А. </a:t>
            </a:r>
            <a:r>
              <a:rPr lang="ru-RU" sz="1400" dirty="0" err="1"/>
              <a:t>Гу­рилева</a:t>
            </a:r>
            <a:r>
              <a:rPr lang="ru-RU" sz="1400" dirty="0"/>
              <a:t> , «Русская песня», муз. П. И. Чайковского ,«Велосипед», муз. и ел. Е. </a:t>
            </a:r>
            <a:r>
              <a:rPr lang="ru-RU" sz="1400" dirty="0" err="1"/>
              <a:t>Макшанцевой</a:t>
            </a:r>
            <a:r>
              <a:rPr lang="ru-RU" sz="1400" dirty="0"/>
              <a:t>, «Осень», муз. П. Чайковского , «Дождик», муз. Г. Свиридова ,«Марш», С. Прокофьев   «Марш» (из оперы «Аида»), </a:t>
            </a:r>
            <a:r>
              <a:rPr lang="ru-RU" sz="1400" dirty="0" smtClean="0"/>
              <a:t>муз</a:t>
            </a:r>
            <a:r>
              <a:rPr lang="ru-RU" sz="1400" dirty="0"/>
              <a:t>. Д. </a:t>
            </a:r>
            <a:r>
              <a:rPr lang="ru-RU" sz="1400" dirty="0" err="1"/>
              <a:t>Кабалевского</a:t>
            </a:r>
            <a:r>
              <a:rPr lang="ru-RU" sz="1400" dirty="0"/>
              <a:t> ,«Лодочка», муз. и сл. Е. </a:t>
            </a:r>
            <a:r>
              <a:rPr lang="ru-RU" sz="1400" dirty="0" err="1" smtClean="0"/>
              <a:t>Макшанцевой</a:t>
            </a:r>
            <a:r>
              <a:rPr lang="ru-RU" sz="1400" dirty="0" smtClean="0"/>
              <a:t>, </a:t>
            </a:r>
            <a:r>
              <a:rPr lang="ru-RU" sz="1400" dirty="0"/>
              <a:t>«Край, в котором ты живешь» (слова Ю. </a:t>
            </a:r>
            <a:r>
              <a:rPr lang="ru-RU" sz="1400" dirty="0" err="1"/>
              <a:t>Этина</a:t>
            </a:r>
            <a:r>
              <a:rPr lang="ru-RU" sz="1400" dirty="0"/>
              <a:t>, музыка Г. Гладкова);</a:t>
            </a:r>
          </a:p>
          <a:p>
            <a:r>
              <a:rPr lang="ru-RU" sz="1400" dirty="0" smtClean="0"/>
              <a:t> песен о </a:t>
            </a:r>
            <a:r>
              <a:rPr lang="ru-RU" sz="1400" dirty="0"/>
              <a:t>России; Разучивание песни «У моей России длинные косички»;</a:t>
            </a:r>
          </a:p>
          <a:p>
            <a:pPr lvl="0"/>
            <a:r>
              <a:rPr lang="ru-RU" sz="1400" u="sng" dirty="0"/>
              <a:t>Лепка</a:t>
            </a:r>
            <a:r>
              <a:rPr lang="ru-RU" sz="1400" dirty="0"/>
              <a:t> «Хохломская посуда»; </a:t>
            </a:r>
          </a:p>
          <a:p>
            <a:pPr lvl="0"/>
            <a:r>
              <a:rPr lang="ru-RU" sz="1400" u="sng" dirty="0" smtClean="0"/>
              <a:t>Рисование</a:t>
            </a:r>
            <a:r>
              <a:rPr lang="ru-RU" sz="1400" dirty="0" smtClean="0"/>
              <a:t>: «Дымковская барыня», « Ветка рябины», « Моя страна –мой флаг», « Сказочная гжель», « Белая береза…», « Ранняя весна». « Роспись тарелочки ( хохломская роспись);</a:t>
            </a:r>
            <a:endParaRPr lang="ru-RU" sz="1400" dirty="0"/>
          </a:p>
          <a:p>
            <a:pPr lvl="0"/>
            <a:r>
              <a:rPr lang="ru-RU" sz="1400" u="sng" dirty="0"/>
              <a:t>А</a:t>
            </a:r>
            <a:r>
              <a:rPr lang="ru-RU" sz="1400" u="sng" dirty="0" smtClean="0"/>
              <a:t>ппликация</a:t>
            </a:r>
            <a:r>
              <a:rPr lang="ru-RU" sz="1400" dirty="0" smtClean="0"/>
              <a:t> </a:t>
            </a:r>
            <a:r>
              <a:rPr lang="ru-RU" sz="1400" dirty="0"/>
              <a:t>«Флаг России</a:t>
            </a:r>
            <a:r>
              <a:rPr lang="ru-RU" sz="1400" dirty="0" smtClean="0"/>
              <a:t>», « Открытки к 23 февраля и 8 марта», « В открытом космосе», « Открытка к 9 мая»;</a:t>
            </a:r>
            <a:endParaRPr lang="ru-RU" sz="1400" dirty="0"/>
          </a:p>
          <a:p>
            <a:pPr lvl="0"/>
            <a:r>
              <a:rPr lang="ru-RU" sz="1400" u="sng" dirty="0"/>
              <a:t>Конструирование</a:t>
            </a:r>
            <a:r>
              <a:rPr lang="ru-RU" sz="1400" dirty="0"/>
              <a:t> из конструктора </a:t>
            </a:r>
            <a:r>
              <a:rPr lang="ru-RU" sz="1400" dirty="0" smtClean="0"/>
              <a:t>«</a:t>
            </a:r>
            <a:r>
              <a:rPr lang="ru-RU" sz="1400" dirty="0"/>
              <a:t>Кремль</a:t>
            </a:r>
            <a:r>
              <a:rPr lang="ru-RU" sz="1400" dirty="0" smtClean="0"/>
              <a:t>»; « Улицы нашего города»,</a:t>
            </a:r>
            <a:endParaRPr lang="ru-RU" sz="1400" dirty="0"/>
          </a:p>
          <a:p>
            <a:pPr lvl="0"/>
            <a:r>
              <a:rPr lang="ru-RU" sz="1400" u="sng" dirty="0" smtClean="0"/>
              <a:t>Конструирование</a:t>
            </a:r>
            <a:r>
              <a:rPr lang="ru-RU" sz="1400" dirty="0" smtClean="0"/>
              <a:t> из природного материала: « Голуби России»</a:t>
            </a:r>
          </a:p>
          <a:p>
            <a:pPr lvl="0"/>
            <a:r>
              <a:rPr lang="ru-RU" sz="1400" u="sng" dirty="0" smtClean="0"/>
              <a:t>Конструирование</a:t>
            </a:r>
            <a:r>
              <a:rPr lang="ru-RU" sz="1400" dirty="0" smtClean="0"/>
              <a:t> из бумаги: « Флаг России»</a:t>
            </a:r>
          </a:p>
          <a:p>
            <a:pPr lvl="0"/>
            <a:r>
              <a:rPr lang="ru-RU" sz="1400" u="sng" dirty="0" smtClean="0"/>
              <a:t>Оригами</a:t>
            </a:r>
            <a:r>
              <a:rPr lang="ru-RU" sz="1400" dirty="0" smtClean="0"/>
              <a:t> </a:t>
            </a:r>
            <a:r>
              <a:rPr lang="ru-RU" sz="1400" dirty="0"/>
              <a:t>«Матрешка</a:t>
            </a:r>
            <a:r>
              <a:rPr lang="ru-RU" sz="1400" dirty="0" smtClean="0"/>
              <a:t>», «Военная пилотка», «Звезда».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183414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620688"/>
            <a:ext cx="7272809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    Взаимодействие с родителями</a:t>
            </a:r>
          </a:p>
          <a:p>
            <a:endParaRPr lang="ru-RU" dirty="0"/>
          </a:p>
          <a:p>
            <a:r>
              <a:rPr lang="ru-RU" dirty="0" smtClean="0"/>
              <a:t>Консультации: « Наша родина-Россия», </a:t>
            </a:r>
          </a:p>
          <a:p>
            <a:r>
              <a:rPr lang="ru-RU" dirty="0" smtClean="0"/>
              <a:t>« Народные праздники России»;</a:t>
            </a:r>
          </a:p>
          <a:p>
            <a:r>
              <a:rPr lang="ru-RU" dirty="0" smtClean="0"/>
              <a:t>Помощь в изготовлении альбомов:</a:t>
            </a:r>
          </a:p>
          <a:p>
            <a:r>
              <a:rPr lang="ru-RU" dirty="0" smtClean="0"/>
              <a:t> « </a:t>
            </a:r>
            <a:r>
              <a:rPr lang="ru-RU" dirty="0"/>
              <a:t>М</a:t>
            </a:r>
            <a:r>
              <a:rPr lang="ru-RU" dirty="0" smtClean="0"/>
              <a:t>ой родной город»,</a:t>
            </a:r>
          </a:p>
          <a:p>
            <a:r>
              <a:rPr lang="ru-RU" dirty="0" smtClean="0"/>
              <a:t>« Золотое кольцо России», </a:t>
            </a:r>
          </a:p>
          <a:p>
            <a:r>
              <a:rPr lang="ru-RU" dirty="0" smtClean="0"/>
              <a:t>« Природа России»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371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85985">
            <a:off x="370883" y="999213"/>
            <a:ext cx="2376264" cy="31683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54089">
            <a:off x="6753281" y="1459780"/>
            <a:ext cx="1991105" cy="265480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076" y="958429"/>
            <a:ext cx="2193130" cy="292417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6042" y="4077072"/>
            <a:ext cx="3509813" cy="263236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483768" y="116632"/>
            <a:ext cx="4320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Посещение библиотеки</a:t>
            </a:r>
            <a:endParaRPr lang="ru-RU" sz="32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137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475656" y="5013176"/>
            <a:ext cx="5637010" cy="882119"/>
          </a:xfrm>
        </p:spPr>
        <p:txBody>
          <a:bodyPr/>
          <a:lstStyle/>
          <a:p>
            <a:r>
              <a:rPr lang="ru-RU" sz="2400" dirty="0" smtClean="0">
                <a:solidFill>
                  <a:srgbClr val="FF0000"/>
                </a:solidFill>
              </a:rPr>
              <a:t>              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619672" y="0"/>
            <a:ext cx="5256584" cy="490829"/>
          </a:xfrm>
        </p:spPr>
        <p:txBody>
          <a:bodyPr/>
          <a:lstStyle/>
          <a:p>
            <a:pPr marL="0" lvl="0" indent="0">
              <a:spcBef>
                <a:spcPct val="20000"/>
              </a:spcBef>
              <a:spcAft>
                <a:spcPts val="300"/>
              </a:spcAft>
              <a:buNone/>
            </a:pPr>
            <a:r>
              <a:rPr lang="ru-RU" sz="32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     Музей Степана Щипачева</a:t>
            </a:r>
            <a:endParaRPr lang="ru-RU" sz="3200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428">
            <a:off x="1167421" y="734340"/>
            <a:ext cx="2231280" cy="297504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8816" y="4005064"/>
            <a:ext cx="3491880" cy="261891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360" y="4005064"/>
            <a:ext cx="3491880" cy="261891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42995">
            <a:off x="5975638" y="671877"/>
            <a:ext cx="2225587" cy="296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0282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475656" y="5013176"/>
            <a:ext cx="5637010" cy="882119"/>
          </a:xfrm>
        </p:spPr>
        <p:txBody>
          <a:bodyPr/>
          <a:lstStyle/>
          <a:p>
            <a:r>
              <a:rPr lang="ru-RU" sz="2400" dirty="0" smtClean="0">
                <a:solidFill>
                  <a:srgbClr val="FF0000"/>
                </a:solidFill>
              </a:rPr>
              <a:t>              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763688" y="116632"/>
            <a:ext cx="6385408" cy="504056"/>
          </a:xfrm>
        </p:spPr>
        <p:txBody>
          <a:bodyPr/>
          <a:lstStyle/>
          <a:p>
            <a:pPr marL="0" lvl="0" indent="0">
              <a:spcBef>
                <a:spcPct val="20000"/>
              </a:spcBef>
              <a:spcAft>
                <a:spcPts val="300"/>
              </a:spcAft>
              <a:buNone/>
            </a:pPr>
            <a:r>
              <a:rPr lang="ru-RU" sz="32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      Музей ОАО «Огнеупоры»</a:t>
            </a:r>
            <a:endParaRPr lang="ru-RU" sz="3200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842595"/>
            <a:ext cx="3112709" cy="23345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5125" y="803465"/>
            <a:ext cx="3217056" cy="24127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59955">
            <a:off x="5906669" y="3405179"/>
            <a:ext cx="2411995" cy="321599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41355">
            <a:off x="1514360" y="3454750"/>
            <a:ext cx="2317643" cy="3090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4330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475656" y="5013176"/>
            <a:ext cx="5637010" cy="882119"/>
          </a:xfrm>
        </p:spPr>
        <p:txBody>
          <a:bodyPr/>
          <a:lstStyle/>
          <a:p>
            <a:r>
              <a:rPr lang="ru-RU" sz="2400" dirty="0" smtClean="0">
                <a:solidFill>
                  <a:srgbClr val="FF0000"/>
                </a:solidFill>
              </a:rPr>
              <a:t>              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043608" y="74747"/>
            <a:ext cx="7105488" cy="589293"/>
          </a:xfrm>
        </p:spPr>
        <p:txBody>
          <a:bodyPr/>
          <a:lstStyle/>
          <a:p>
            <a:pPr marL="0" lvl="0" indent="0">
              <a:spcBef>
                <a:spcPct val="20000"/>
              </a:spcBef>
              <a:spcAft>
                <a:spcPts val="300"/>
              </a:spcAft>
              <a:buNone/>
            </a:pPr>
            <a:r>
              <a:rPr lang="ru-RU" sz="32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Открытки к Дню Народного Единства</a:t>
            </a:r>
            <a:endParaRPr lang="ru-RU" sz="3200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748956"/>
            <a:ext cx="3096344" cy="232225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9264" y="664040"/>
            <a:ext cx="3059832" cy="229487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14513">
            <a:off x="5587928" y="3202779"/>
            <a:ext cx="2379030" cy="317204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72218">
            <a:off x="610940" y="3630905"/>
            <a:ext cx="3686055" cy="2764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4885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475656" y="5013176"/>
            <a:ext cx="5637010" cy="882119"/>
          </a:xfrm>
        </p:spPr>
        <p:txBody>
          <a:bodyPr/>
          <a:lstStyle/>
          <a:p>
            <a:r>
              <a:rPr lang="ru-RU" sz="2400" dirty="0" smtClean="0">
                <a:solidFill>
                  <a:srgbClr val="FF0000"/>
                </a:solidFill>
              </a:rPr>
              <a:t>              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115616" y="260648"/>
            <a:ext cx="7033480" cy="720080"/>
          </a:xfrm>
        </p:spPr>
        <p:txBody>
          <a:bodyPr/>
          <a:lstStyle/>
          <a:p>
            <a:pPr marL="0" lvl="0" indent="0">
              <a:spcBef>
                <a:spcPct val="20000"/>
              </a:spcBef>
              <a:spcAft>
                <a:spcPts val="300"/>
              </a:spcAft>
              <a:buNone/>
            </a:pPr>
            <a:r>
              <a:rPr lang="ru-RU" sz="32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                      Стенгазета</a:t>
            </a:r>
            <a:endParaRPr lang="ru-RU" sz="3200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51" r="1963" b="5900"/>
          <a:stretch/>
        </p:blipFill>
        <p:spPr>
          <a:xfrm>
            <a:off x="395536" y="999778"/>
            <a:ext cx="8424936" cy="5346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935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fs.znanio.ru/d5af0e/bd/af/94d25cbec552562ee23895b50f831dd8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8709"/>
            <a:ext cx="8280920" cy="6428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75656" y="-79653"/>
            <a:ext cx="561662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353535"/>
              </a:solidFill>
              <a:latin typeface="Open Sans"/>
            </a:endParaRPr>
          </a:p>
          <a:p>
            <a:endParaRPr lang="ru-RU" dirty="0">
              <a:solidFill>
                <a:srgbClr val="353535"/>
              </a:solidFill>
              <a:latin typeface="Open Sans"/>
            </a:endParaRPr>
          </a:p>
          <a:p>
            <a:endParaRPr lang="ru-RU" dirty="0" smtClean="0">
              <a:solidFill>
                <a:srgbClr val="353535"/>
              </a:solidFill>
              <a:latin typeface="Open Sans"/>
            </a:endParaRPr>
          </a:p>
          <a:p>
            <a:endParaRPr lang="ru-RU" sz="1200" dirty="0" smtClean="0">
              <a:solidFill>
                <a:srgbClr val="FF0000"/>
              </a:solidFill>
              <a:latin typeface="Open Sans"/>
            </a:endParaRPr>
          </a:p>
          <a:p>
            <a:endParaRPr lang="ru-RU" sz="1200" dirty="0">
              <a:solidFill>
                <a:srgbClr val="FF0000"/>
              </a:solidFill>
              <a:latin typeface="Open Sans"/>
            </a:endParaRPr>
          </a:p>
          <a:p>
            <a:r>
              <a:rPr lang="ru-RU" sz="1200" dirty="0" smtClean="0">
                <a:solidFill>
                  <a:srgbClr val="FF0000"/>
                </a:solidFill>
                <a:latin typeface="Open Sans"/>
              </a:rPr>
              <a:t>                                                 </a:t>
            </a:r>
          </a:p>
          <a:p>
            <a:r>
              <a:rPr lang="ru-RU" sz="1200" dirty="0" smtClean="0">
                <a:solidFill>
                  <a:srgbClr val="FF0000"/>
                </a:solidFill>
                <a:latin typeface="Open Sans"/>
              </a:rPr>
              <a:t>                                    </a:t>
            </a:r>
          </a:p>
          <a:p>
            <a:r>
              <a:rPr lang="ru-RU" sz="1200" dirty="0">
                <a:solidFill>
                  <a:srgbClr val="FF0000"/>
                </a:solidFill>
                <a:latin typeface="Open Sans"/>
              </a:rPr>
              <a:t> </a:t>
            </a:r>
            <a:r>
              <a:rPr lang="ru-RU" sz="1200" dirty="0" smtClean="0">
                <a:solidFill>
                  <a:srgbClr val="FF0000"/>
                </a:solidFill>
                <a:latin typeface="Open Sans"/>
              </a:rPr>
              <a:t>                                         АКТУАЛЬНОСТЬ:</a:t>
            </a:r>
            <a:endParaRPr lang="ru-RU" sz="1200" dirty="0">
              <a:solidFill>
                <a:srgbClr val="FF0000"/>
              </a:solidFill>
              <a:latin typeface="Open Sans"/>
            </a:endParaRPr>
          </a:p>
          <a:p>
            <a:endParaRPr lang="ru-RU" sz="1200" dirty="0" smtClean="0">
              <a:solidFill>
                <a:srgbClr val="35353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solidFill>
                  <a:srgbClr val="3535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400" dirty="0">
                <a:solidFill>
                  <a:srgbClr val="3535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настоящее время многие люди не знают историю своей страны, а значит, не знают и значение отечественной символики. В современном мире эта проблема является, пожалуй, одной из самых актуальных, так как каждый день в мире разгораются новые конфликты, идет борьба за территорию и влияние, и буквально каждый человек слышит об этом в новостях, читает в </a:t>
            </a:r>
            <a:r>
              <a:rPr lang="ru-RU" sz="1400" dirty="0" smtClean="0">
                <a:solidFill>
                  <a:srgbClr val="3535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интернете</a:t>
            </a:r>
            <a:r>
              <a:rPr lang="ru-RU" sz="1400" dirty="0">
                <a:solidFill>
                  <a:srgbClr val="3535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обсуждает и имеет на этот счет свое субъективное мнение. Нельзя полностью понять и проанализировать ситуацию на мировой арене или даже в пределах России без знания истории. Изучив символику и ее происхождение, мы будем иметь вполне ясные представления об истории нашей большой родины. История нашей страны, как и любой другой, требует уважительного и вдумчивого изучения, умения делать правильные выводы из пройденного и пережитого, чтобы сохранить историческую память, продлить связь времен</a:t>
            </a:r>
            <a:r>
              <a:rPr lang="ru-RU" sz="1400" dirty="0" smtClean="0">
                <a:solidFill>
                  <a:srgbClr val="3535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 smtClean="0">
              <a:solidFill>
                <a:srgbClr val="1111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Родная </a:t>
            </a:r>
            <a:r>
              <a:rPr lang="ru-RU" sz="1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культура, как отец и мать, должны стать неотъемлемой частью души ребенка. помня об этом, мы стремимся воспитать у детей любовь и уважение к столице Родины, к народным традициям, фольклору, к природе.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65678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fs.znanio.ru/d5af0e/bd/af/94d25cbec552562ee23895b50f831dd8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76671"/>
            <a:ext cx="8711787" cy="6038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15616" y="1484784"/>
            <a:ext cx="6768752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Любовь к родной стране, родному краю играют огромную роль в становлении личности ребенка. Без любви к Родине невозможно построить сильную Россию. Без уважения к собственной истории, к делам и традициям старшего поколения нельзя вырастить достойных граждан. Без возрождения национальной гордости, национального достоинства нельзя вдохновить людей на высокие дела. Эти качества должны воспитываться с раннего детства. Но никакие знания не дадут положительного результата, если  взрослый сам не будет восторгаться своей страной.</a:t>
            </a:r>
          </a:p>
          <a:p>
            <a:pPr algn="ctr"/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- наше будущее. И не зависимо от того, какие пути и средства патриотического воспитания мы будем использовать, делать это мы должны постоянно . Главное - зародить в детях это великое чувство - быть гражданином своей родины. С данной целью в нашей группе был реализован проект «Россия –родина моя»</a:t>
            </a:r>
            <a:endParaRPr lang="ru-RU" sz="14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2668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fs.znanio.ru/d5af0e/bd/af/94d25cbec552562ee23895b50f831dd8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750" y="260648"/>
            <a:ext cx="8677049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131840" y="1124744"/>
            <a:ext cx="281292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Цель проекта:</a:t>
            </a:r>
            <a:endParaRPr lang="ru-RU" sz="3600" b="1" u="sng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4823" y="1575994"/>
            <a:ext cx="813690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dirty="0" smtClean="0">
              <a:solidFill>
                <a:srgbClr val="002060"/>
              </a:solidFill>
              <a:latin typeface="Monotype Corsiva" panose="03010101010201010101" pitchFamily="66" charset="0"/>
            </a:endParaRPr>
          </a:p>
          <a:p>
            <a:pPr algn="ctr"/>
            <a:endParaRPr lang="ru-RU" sz="2000" dirty="0">
              <a:solidFill>
                <a:srgbClr val="002060"/>
              </a:solidFill>
              <a:latin typeface="Monotype Corsiva" panose="03010101010201010101" pitchFamily="66" charset="0"/>
            </a:endParaRP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Формирование </a:t>
            </a:r>
            <a:r>
              <a:rPr lang="ru-RU" sz="2000" dirty="0">
                <a:solidFill>
                  <a:srgbClr val="002060"/>
                </a:solidFill>
                <a:latin typeface="Monotype Corsiva" panose="03010101010201010101" pitchFamily="66" charset="0"/>
              </a:rPr>
              <a:t>и систематизация представлений о своей родине</a:t>
            </a:r>
            <a:r>
              <a:rPr lang="ru-RU" sz="20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,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Monotype Corsiva" panose="03010101010201010101" pitchFamily="66" charset="0"/>
              </a:rPr>
              <a:t>о ее культуре и истории, традициях, символах.</a:t>
            </a:r>
          </a:p>
        </p:txBody>
      </p:sp>
    </p:spTree>
    <p:extLst>
      <p:ext uri="{BB962C8B-B14F-4D97-AF65-F5344CB8AC3E}">
        <p14:creationId xmlns:p14="http://schemas.microsoft.com/office/powerpoint/2010/main" val="1094730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fs.znanio.ru/d5af0e/bd/af/94d25cbec552562ee23895b50f831dd8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7"/>
            <a:ext cx="8496944" cy="6428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411761" y="908720"/>
            <a:ext cx="368726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</a:rPr>
              <a:t>Задачи  проекта</a:t>
            </a:r>
            <a:endParaRPr lang="ru-RU" sz="3600" b="1" u="sng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412777"/>
            <a:ext cx="7848872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rgbClr val="FF0000"/>
                </a:solidFill>
                <a:latin typeface="Monotype Corsiva" panose="03010101010201010101" pitchFamily="66" charset="0"/>
              </a:rPr>
              <a:t> </a:t>
            </a:r>
            <a:r>
              <a:rPr lang="ru-RU" sz="1600" dirty="0">
                <a:solidFill>
                  <a:srgbClr val="002060"/>
                </a:solidFill>
                <a:latin typeface="Monotype Corsiva" panose="03010101010201010101" pitchFamily="66" charset="0"/>
              </a:rPr>
              <a:t>Расширять представления детей о России, познакомить с ее городами, со столицей России - Москвой.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</a:t>
            </a:r>
            <a:r>
              <a:rPr lang="ru-RU" sz="1600" dirty="0">
                <a:solidFill>
                  <a:srgbClr val="002060"/>
                </a:solidFill>
                <a:latin typeface="Monotype Corsiva" panose="03010101010201010101" pitchFamily="66" charset="0"/>
              </a:rPr>
              <a:t>Познакомить с разными национальностями, населяющими Россию, воспитывать уважительное отношение к людям другой нации.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</a:t>
            </a:r>
            <a:r>
              <a:rPr lang="ru-RU" sz="1600" dirty="0">
                <a:solidFill>
                  <a:srgbClr val="002060"/>
                </a:solidFill>
                <a:latin typeface="Monotype Corsiva" panose="03010101010201010101" pitchFamily="66" charset="0"/>
              </a:rPr>
              <a:t>Знакомить детей с русской культурой, языком, традициями. Знакомить детей с элементами народного быта, русскими народными игрушками, народным творчеством.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Изучать </a:t>
            </a:r>
            <a:r>
              <a:rPr lang="ru-RU" sz="1600" dirty="0">
                <a:solidFill>
                  <a:srgbClr val="002060"/>
                </a:solidFill>
                <a:latin typeface="Monotype Corsiva" panose="03010101010201010101" pitchFamily="66" charset="0"/>
              </a:rPr>
              <a:t>героическое прошлое нашей страны;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</a:t>
            </a:r>
            <a:r>
              <a:rPr lang="ru-RU" sz="1600" dirty="0">
                <a:solidFill>
                  <a:srgbClr val="002060"/>
                </a:solidFill>
                <a:latin typeface="Monotype Corsiva" panose="03010101010201010101" pitchFamily="66" charset="0"/>
              </a:rPr>
              <a:t>Формировать бережное отношение к природе. Вызвать чувство восхищения и восторга красотой своей Родины.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Формировать </a:t>
            </a:r>
            <a:r>
              <a:rPr lang="ru-RU" sz="1600" dirty="0">
                <a:solidFill>
                  <a:srgbClr val="002060"/>
                </a:solidFill>
                <a:latin typeface="Monotype Corsiva" panose="03010101010201010101" pitchFamily="66" charset="0"/>
              </a:rPr>
              <a:t>у родителей активной жизненной позиции по вопросам патриотического воспитания.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</a:t>
            </a:r>
            <a:r>
              <a:rPr lang="ru-RU" sz="1600" dirty="0">
                <a:solidFill>
                  <a:srgbClr val="002060"/>
                </a:solidFill>
                <a:latin typeface="Monotype Corsiva" panose="03010101010201010101" pitchFamily="66" charset="0"/>
              </a:rPr>
              <a:t>Прививать чувство гордости, глубокого уважения и почитания символов Российской Федерации – герба, гимна, флага. Познакомить детей с нетрадиционными символами России.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>
                <a:solidFill>
                  <a:srgbClr val="002060"/>
                </a:solidFill>
                <a:latin typeface="Monotype Corsiva" panose="03010101010201010101" pitchFamily="66" charset="0"/>
              </a:rPr>
              <a:t> </a:t>
            </a:r>
            <a:r>
              <a:rPr lang="ru-RU" sz="1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</a:t>
            </a:r>
            <a:r>
              <a:rPr lang="ru-RU" sz="1600" dirty="0">
                <a:solidFill>
                  <a:srgbClr val="002060"/>
                </a:solidFill>
                <a:latin typeface="Monotype Corsiva" panose="03010101010201010101" pitchFamily="66" charset="0"/>
              </a:rPr>
              <a:t>Воспитывать у дошкольников любовь и уважение к своей семье, городу, краю, стране в которой он живет, гордость за принадлежность к гражданам России.</a:t>
            </a:r>
          </a:p>
        </p:txBody>
      </p:sp>
    </p:spTree>
    <p:extLst>
      <p:ext uri="{BB962C8B-B14F-4D97-AF65-F5344CB8AC3E}">
        <p14:creationId xmlns:p14="http://schemas.microsoft.com/office/powerpoint/2010/main" val="820442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fs.znanio.ru/d5af0e/bd/af/94d25cbec552562ee23895b50f831dd8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188640"/>
            <a:ext cx="8424935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835696" y="908720"/>
            <a:ext cx="489654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u="sng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</a:rPr>
              <a:t>Ожидаемые результаты</a:t>
            </a:r>
            <a:endParaRPr lang="ru-RU" sz="3200" b="1" u="sng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508360"/>
            <a:ext cx="807863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Wingdings" panose="05000000000000000000" pitchFamily="2" charset="2"/>
              <a:buChar char="v"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представлений о родной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стране,</a:t>
            </a:r>
          </a:p>
          <a:p>
            <a:pPr marL="457200" lvl="0" indent="-457200"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желание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быть патриотом своей Родины;</a:t>
            </a:r>
          </a:p>
          <a:p>
            <a:pPr marL="457200" lvl="0" indent="-457200">
              <a:buFont typeface="Wingdings" panose="05000000000000000000" pitchFamily="2" charset="2"/>
              <a:buChar char="v"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интереса дошкольников к своему городу, своей стране;</a:t>
            </a:r>
          </a:p>
          <a:p>
            <a:pPr marL="457200" lvl="0" indent="-457200"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Посещение библиотеки и музеев города</a:t>
            </a:r>
          </a:p>
          <a:p>
            <a:pPr marL="457200" lvl="0" indent="-457200"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творческих работ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</a:p>
          <a:p>
            <a:pPr marL="457200" lvl="0" indent="-457200"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чтечов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457200" lvl="0" indent="-457200"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открыток к Дню Народного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динства</a:t>
            </a:r>
          </a:p>
          <a:p>
            <a:pPr marL="457200" lvl="0" indent="-457200"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стенгазеты 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5469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fs.znanio.ru/d5af0e/bd/af/94d25cbec552562ee23895b50f831dd8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599646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28019" y="908720"/>
            <a:ext cx="407771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u="sng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</a:rPr>
              <a:t>Области развития детей</a:t>
            </a:r>
            <a:endParaRPr lang="ru-RU" sz="3200" b="1" u="sng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28019" y="1556792"/>
            <a:ext cx="408797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Социально – </a:t>
            </a:r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/>
                </a:solidFill>
                <a:effectLst/>
              </a:rPr>
              <a:t>коммуникативное</a:t>
            </a:r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 </a:t>
            </a:r>
          </a:p>
          <a:p>
            <a:pPr algn="ctr"/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развитие</a:t>
            </a:r>
            <a:endParaRPr lang="ru-RU" sz="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54175" y="2492896"/>
            <a:ext cx="263565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Речевое развитие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6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52013" y="3079757"/>
            <a:ext cx="3305712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Физкультурное развитие</a:t>
            </a:r>
            <a:endParaRPr lang="ru-RU" sz="2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26177" y="3769787"/>
            <a:ext cx="355738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cap="none" spc="50" dirty="0" smtClean="0">
                <a:ln w="11430"/>
                <a:solidFill>
                  <a:schemeClr val="accent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Познавательное</a:t>
            </a:r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000" b="1" cap="none" spc="50" dirty="0" smtClean="0">
                <a:ln w="11430"/>
                <a:solidFill>
                  <a:schemeClr val="accent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развитие</a:t>
            </a:r>
            <a:endParaRPr lang="ru-RU" sz="2000" b="1" cap="none" spc="50" dirty="0">
              <a:ln w="11430"/>
              <a:solidFill>
                <a:schemeClr val="accent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729205" y="4653136"/>
            <a:ext cx="391164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/>
                </a:solidFill>
                <a:effectLst/>
              </a:rPr>
              <a:t>Художественно-эстетическое</a:t>
            </a:r>
          </a:p>
          <a:p>
            <a:pPr algn="ctr"/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/>
                </a:solidFill>
              </a:rPr>
              <a:t>развитие</a:t>
            </a:r>
            <a:endParaRPr lang="ru-RU" sz="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6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66724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31259" y="-171400"/>
            <a:ext cx="5638082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48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anose="03010101010201010101" pitchFamily="66" charset="0"/>
            </a:endParaRPr>
          </a:p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</a:rPr>
              <a:t>Социально –коммуникативное </a:t>
            </a:r>
          </a:p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</a:rPr>
              <a:t>развитие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09" y="1398260"/>
            <a:ext cx="8424935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ролевые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«Защитники», «Пограничники»;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Беседы: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 чего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начинается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Родина?», « Главный город нашей страны», 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«Природа  России»,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 Города России»,  « Белая береза-символ России»,  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народы живут в нашей стране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?», 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 Главный город области», 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 Наш родной город».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4860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54274" y="116632"/>
            <a:ext cx="5155579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u="sng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</a:rPr>
              <a:t>Речевое развитие</a:t>
            </a:r>
            <a:endParaRPr lang="ru-RU" sz="6000" b="1" u="sng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166843"/>
            <a:ext cx="864096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еседа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«Наша Родина – Россия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!»;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«Символы государства», «Природа нашей страны;</a:t>
            </a:r>
          </a:p>
          <a:p>
            <a:pPr lvl="0"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рассказа по картине «Москва – столица нашей Родины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Разучивание стихов: С. Есенин « Береза»,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добрым утром»,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С.Михалков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«Кремлевские звезды»,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В.Степанов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«Что мы родиной зовем?», 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М.Лисянский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«Я себя не мыслю без России»,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З.Александрова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«Родина»,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М.Исаковский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Пезжай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 моря-океаны».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8756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595</TotalTime>
  <Words>1111</Words>
  <Application>Microsoft Office PowerPoint</Application>
  <PresentationFormat>Экран (4:3)</PresentationFormat>
  <Paragraphs>137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Воздушный поток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Музей Степана Щипачева</vt:lpstr>
      <vt:lpstr>      Музей ОАО «Огнеупоры»</vt:lpstr>
      <vt:lpstr>Открытки к Дню Народного Единства</vt:lpstr>
      <vt:lpstr>                      Стенгазета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123</dc:creator>
  <cp:lastModifiedBy>ds45</cp:lastModifiedBy>
  <cp:revision>65</cp:revision>
  <cp:lastPrinted>2024-12-16T10:54:11Z</cp:lastPrinted>
  <dcterms:created xsi:type="dcterms:W3CDTF">2021-05-05T05:29:33Z</dcterms:created>
  <dcterms:modified xsi:type="dcterms:W3CDTF">2024-12-16T10:54:59Z</dcterms:modified>
</cp:coreProperties>
</file>