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7" r:id="rId2"/>
    <p:sldId id="257" r:id="rId3"/>
    <p:sldId id="259" r:id="rId4"/>
    <p:sldId id="270" r:id="rId5"/>
    <p:sldId id="261" r:id="rId6"/>
    <p:sldId id="269" r:id="rId7"/>
    <p:sldId id="272" r:id="rId8"/>
    <p:sldId id="273" r:id="rId9"/>
    <p:sldId id="274" r:id="rId10"/>
    <p:sldId id="280" r:id="rId11"/>
    <p:sldId id="286" r:id="rId12"/>
    <p:sldId id="275" r:id="rId13"/>
    <p:sldId id="276" r:id="rId14"/>
    <p:sldId id="277" r:id="rId15"/>
    <p:sldId id="278" r:id="rId16"/>
    <p:sldId id="279" r:id="rId17"/>
    <p:sldId id="281" r:id="rId18"/>
    <p:sldId id="282" r:id="rId19"/>
    <p:sldId id="283" r:id="rId20"/>
    <p:sldId id="285" r:id="rId21"/>
    <p:sldId id="271" r:id="rId2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2B8D7-1126-462C-895C-472387C554DB}" type="datetimeFigureOut">
              <a:rPr lang="ru-RU" smtClean="0"/>
              <a:pPr/>
              <a:t>22.01.2015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A6C1C1-CF0F-41C9-8616-7AF1D496199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b10.tvoysadik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305800" cy="4191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«Подходы к организации предметной пространственно – развивающей среды логопедического кабинета </a:t>
            </a:r>
            <a:br>
              <a:rPr lang="ru-RU" sz="3200" dirty="0" smtClean="0"/>
            </a:br>
            <a:r>
              <a:rPr lang="ru-RU" sz="3200" dirty="0" smtClean="0"/>
              <a:t>ДОУ»</a:t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                                     </a:t>
            </a:r>
            <a:r>
              <a:rPr lang="ru-RU" sz="2400" dirty="0" smtClean="0"/>
              <a:t>Подготовила учитель-логопед </a:t>
            </a:r>
            <a:br>
              <a:rPr lang="ru-RU" sz="2400" dirty="0" smtClean="0"/>
            </a:br>
            <a:r>
              <a:rPr lang="ru-RU" sz="2400" dirty="0" smtClean="0"/>
              <a:t>                                                     МАДОУ «Сказка» </a:t>
            </a:r>
            <a:r>
              <a:rPr lang="ru-RU" sz="2400" dirty="0" err="1" smtClean="0"/>
              <a:t>Бурухина</a:t>
            </a:r>
            <a:r>
              <a:rPr lang="ru-RU" sz="2400" dirty="0" smtClean="0"/>
              <a:t>  Н.В.</a:t>
            </a:r>
            <a:endParaRPr lang="ru-RU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:\фото для рмо\DSC012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4724400" cy="3543300"/>
          </a:xfrm>
          <a:prstGeom prst="rect">
            <a:avLst/>
          </a:prstGeom>
          <a:noFill/>
        </p:spPr>
      </p:pic>
      <p:pic>
        <p:nvPicPr>
          <p:cNvPr id="10243" name="Picture 3" descr="H:\фото для рмо\DSC012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3048000"/>
            <a:ext cx="4724400" cy="3543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фото в лог.кабинете\DSC01714.JPG"/>
          <p:cNvPicPr>
            <a:picLocks noChangeAspect="1" noChangeArrowheads="1"/>
          </p:cNvPicPr>
          <p:nvPr/>
        </p:nvPicPr>
        <p:blipFill>
          <a:blip r:embed="rId2" cstate="print"/>
          <a:srcRect l="11465" r="4459"/>
          <a:stretch>
            <a:fillRect/>
          </a:stretch>
        </p:blipFill>
        <p:spPr bwMode="auto">
          <a:xfrm>
            <a:off x="0" y="228600"/>
            <a:ext cx="5029200" cy="3987800"/>
          </a:xfrm>
          <a:prstGeom prst="rect">
            <a:avLst/>
          </a:prstGeom>
          <a:noFill/>
        </p:spPr>
      </p:pic>
      <p:pic>
        <p:nvPicPr>
          <p:cNvPr id="17411" name="Picture 3" descr="G:\фото в лог.кабинете\DSC01710.JPG"/>
          <p:cNvPicPr>
            <a:picLocks noChangeAspect="1" noChangeArrowheads="1"/>
          </p:cNvPicPr>
          <p:nvPr/>
        </p:nvPicPr>
        <p:blipFill>
          <a:blip r:embed="rId3" cstate="print"/>
          <a:srcRect r="20455"/>
          <a:stretch>
            <a:fillRect/>
          </a:stretch>
        </p:blipFill>
        <p:spPr bwMode="auto">
          <a:xfrm>
            <a:off x="4876800" y="3276600"/>
            <a:ext cx="409142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фото для рмо\DSC01198.JPG"/>
          <p:cNvPicPr>
            <a:picLocks noChangeAspect="1" noChangeArrowheads="1"/>
          </p:cNvPicPr>
          <p:nvPr/>
        </p:nvPicPr>
        <p:blipFill>
          <a:blip r:embed="rId2" cstate="print"/>
          <a:srcRect t="3419" r="2564" b="26496"/>
          <a:stretch>
            <a:fillRect/>
          </a:stretch>
        </p:blipFill>
        <p:spPr bwMode="auto">
          <a:xfrm>
            <a:off x="1676400" y="152400"/>
            <a:ext cx="5854390" cy="3429000"/>
          </a:xfrm>
          <a:prstGeom prst="rect">
            <a:avLst/>
          </a:prstGeom>
          <a:noFill/>
        </p:spPr>
      </p:pic>
      <p:pic>
        <p:nvPicPr>
          <p:cNvPr id="6148" name="Picture 4" descr="H:\фото для рмо\DSC01232.JPG"/>
          <p:cNvPicPr>
            <a:picLocks noChangeAspect="1" noChangeArrowheads="1"/>
          </p:cNvPicPr>
          <p:nvPr/>
        </p:nvPicPr>
        <p:blipFill>
          <a:blip r:embed="rId3" cstate="print"/>
          <a:srcRect t="18644" r="23729"/>
          <a:stretch>
            <a:fillRect/>
          </a:stretch>
        </p:blipFill>
        <p:spPr bwMode="auto">
          <a:xfrm>
            <a:off x="5181600" y="3276600"/>
            <a:ext cx="3429000" cy="2743200"/>
          </a:xfrm>
          <a:prstGeom prst="rect">
            <a:avLst/>
          </a:prstGeom>
          <a:noFill/>
        </p:spPr>
      </p:pic>
      <p:pic>
        <p:nvPicPr>
          <p:cNvPr id="6149" name="Picture 5" descr="H:\фото для рмо\DSC01247.JPG"/>
          <p:cNvPicPr>
            <a:picLocks noChangeAspect="1" noChangeArrowheads="1"/>
          </p:cNvPicPr>
          <p:nvPr/>
        </p:nvPicPr>
        <p:blipFill>
          <a:blip r:embed="rId4" cstate="print"/>
          <a:srcRect t="50000" r="74167" b="27778"/>
          <a:stretch>
            <a:fillRect/>
          </a:stretch>
        </p:blipFill>
        <p:spPr bwMode="auto">
          <a:xfrm>
            <a:off x="685800" y="3657600"/>
            <a:ext cx="3897630" cy="2514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фото для рмо\DSC012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5257800" cy="3943350"/>
          </a:xfrm>
          <a:prstGeom prst="rect">
            <a:avLst/>
          </a:prstGeom>
          <a:noFill/>
        </p:spPr>
      </p:pic>
      <p:pic>
        <p:nvPicPr>
          <p:cNvPr id="7171" name="Picture 3" descr="H:\фото для рмо\DSC01225.JPG"/>
          <p:cNvPicPr>
            <a:picLocks noChangeAspect="1" noChangeArrowheads="1"/>
          </p:cNvPicPr>
          <p:nvPr/>
        </p:nvPicPr>
        <p:blipFill>
          <a:blip r:embed="rId3" cstate="print"/>
          <a:srcRect l="30030" t="7927" r="24479" b="19643"/>
          <a:stretch>
            <a:fillRect/>
          </a:stretch>
        </p:blipFill>
        <p:spPr bwMode="auto">
          <a:xfrm rot="5400000">
            <a:off x="4904744" y="2562856"/>
            <a:ext cx="3428183" cy="4093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фото для рмо\DSC012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5410200" cy="4057650"/>
          </a:xfrm>
          <a:prstGeom prst="rect">
            <a:avLst/>
          </a:prstGeom>
          <a:noFill/>
        </p:spPr>
      </p:pic>
      <p:pic>
        <p:nvPicPr>
          <p:cNvPr id="8196" name="Picture 4" descr="H:\фото для рмо\DSC006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9400" y="1524000"/>
            <a:ext cx="3784600" cy="2838450"/>
          </a:xfrm>
          <a:prstGeom prst="rect">
            <a:avLst/>
          </a:prstGeom>
          <a:noFill/>
        </p:spPr>
      </p:pic>
      <p:pic>
        <p:nvPicPr>
          <p:cNvPr id="5" name="Picture 3" descr="H:\фото для рмо\DSC012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3943350"/>
            <a:ext cx="3886200" cy="2914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фото для рмо\DSC008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4267200" cy="3200400"/>
          </a:xfrm>
          <a:prstGeom prst="rect">
            <a:avLst/>
          </a:prstGeom>
          <a:noFill/>
        </p:spPr>
      </p:pic>
      <p:pic>
        <p:nvPicPr>
          <p:cNvPr id="9219" name="Picture 3" descr="H:\фото для рмо\DSC012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743200"/>
            <a:ext cx="4851400" cy="3638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фото для рмо\DSC00976.JPG"/>
          <p:cNvPicPr>
            <a:picLocks noChangeAspect="1" noChangeArrowheads="1"/>
          </p:cNvPicPr>
          <p:nvPr/>
        </p:nvPicPr>
        <p:blipFill>
          <a:blip r:embed="rId2" cstate="print"/>
          <a:srcRect l="35159" t="5480" b="21461"/>
          <a:stretch>
            <a:fillRect/>
          </a:stretch>
        </p:blipFill>
        <p:spPr bwMode="auto">
          <a:xfrm>
            <a:off x="304800" y="152400"/>
            <a:ext cx="4328160" cy="3657600"/>
          </a:xfrm>
          <a:prstGeom prst="rect">
            <a:avLst/>
          </a:prstGeom>
          <a:noFill/>
        </p:spPr>
      </p:pic>
      <p:pic>
        <p:nvPicPr>
          <p:cNvPr id="11268" name="Picture 4" descr="H:\фото для рмо\DSC012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04800"/>
            <a:ext cx="4114800" cy="3086100"/>
          </a:xfrm>
          <a:prstGeom prst="rect">
            <a:avLst/>
          </a:prstGeom>
          <a:noFill/>
        </p:spPr>
      </p:pic>
      <p:pic>
        <p:nvPicPr>
          <p:cNvPr id="11269" name="Picture 5" descr="G:\фото в лог.кабинете\DSC01717.JPG"/>
          <p:cNvPicPr>
            <a:picLocks noChangeAspect="1" noChangeArrowheads="1"/>
          </p:cNvPicPr>
          <p:nvPr/>
        </p:nvPicPr>
        <p:blipFill>
          <a:blip r:embed="rId4" cstate="print"/>
          <a:srcRect l="6349" r="12698" b="9524"/>
          <a:stretch>
            <a:fillRect/>
          </a:stretch>
        </p:blipFill>
        <p:spPr bwMode="auto">
          <a:xfrm>
            <a:off x="2819400" y="3505200"/>
            <a:ext cx="4193005" cy="3124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:\фото для рмо\DSC012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685800"/>
            <a:ext cx="6807200" cy="5105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:\фото для рмо\DSC008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498475" y="1108075"/>
            <a:ext cx="5207000" cy="3905250"/>
          </a:xfrm>
          <a:prstGeom prst="rect">
            <a:avLst/>
          </a:prstGeom>
          <a:noFill/>
        </p:spPr>
      </p:pic>
      <p:pic>
        <p:nvPicPr>
          <p:cNvPr id="13315" name="Picture 3" descr="H:\фото для рмо\DSC00898.JPG"/>
          <p:cNvPicPr>
            <a:picLocks noChangeAspect="1" noChangeArrowheads="1"/>
          </p:cNvPicPr>
          <p:nvPr/>
        </p:nvPicPr>
        <p:blipFill>
          <a:blip r:embed="rId3" cstate="print"/>
          <a:srcRect r="5882"/>
          <a:stretch>
            <a:fillRect/>
          </a:stretch>
        </p:blipFill>
        <p:spPr bwMode="auto">
          <a:xfrm>
            <a:off x="4267200" y="1659730"/>
            <a:ext cx="4419600" cy="35218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:\фото для рмо\DSC012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309461">
            <a:off x="355967" y="2582542"/>
            <a:ext cx="4175253" cy="3131440"/>
          </a:xfrm>
          <a:prstGeom prst="rect">
            <a:avLst/>
          </a:prstGeom>
          <a:noFill/>
        </p:spPr>
      </p:pic>
      <p:pic>
        <p:nvPicPr>
          <p:cNvPr id="14339" name="Picture 3" descr="H:\фото для рмо\DSC012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311483">
            <a:off x="4891385" y="2557808"/>
            <a:ext cx="4282948" cy="3212211"/>
          </a:xfrm>
          <a:prstGeom prst="rect">
            <a:avLst/>
          </a:prstGeom>
          <a:noFill/>
        </p:spPr>
      </p:pic>
      <p:pic>
        <p:nvPicPr>
          <p:cNvPr id="4" name="Picture 2" descr="H:\фото для рмо\DSC00497.JPG"/>
          <p:cNvPicPr>
            <a:picLocks noChangeAspect="1" noChangeArrowheads="1"/>
          </p:cNvPicPr>
          <p:nvPr/>
        </p:nvPicPr>
        <p:blipFill>
          <a:blip r:embed="rId4" cstate="print"/>
          <a:srcRect r="33333"/>
          <a:stretch>
            <a:fillRect/>
          </a:stretch>
        </p:blipFill>
        <p:spPr bwMode="auto">
          <a:xfrm>
            <a:off x="3352800" y="304800"/>
            <a:ext cx="2472267" cy="2781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>
          <a:xfrm flipV="1">
            <a:off x="3733800" y="6400801"/>
            <a:ext cx="2057400" cy="228600"/>
          </a:xfrm>
        </p:spPr>
        <p:txBody>
          <a:bodyPr/>
          <a:lstStyle/>
          <a:p>
            <a:r>
              <a:rPr lang="ru-RU" dirty="0" err="1" smtClean="0"/>
              <a:t>р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000375" y="3654425"/>
            <a:ext cx="4000500" cy="20621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/>
              <a:t>Исправление недостатков развития речи у дошкольников</a:t>
            </a:r>
          </a:p>
        </p:txBody>
      </p:sp>
      <p:sp>
        <p:nvSpPr>
          <p:cNvPr id="9" name="Стрелка вправо 8"/>
          <p:cNvSpPr/>
          <p:nvPr/>
        </p:nvSpPr>
        <p:spPr>
          <a:xfrm rot="5400000">
            <a:off x="4000496" y="511132"/>
            <a:ext cx="2000264" cy="4429156"/>
          </a:xfrm>
          <a:prstGeom prst="rightArrow">
            <a:avLst>
              <a:gd name="adj1" fmla="val 50000"/>
              <a:gd name="adj2" fmla="val 4366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857500" y="714375"/>
            <a:ext cx="4357688" cy="11430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kern="1200" dirty="0" err="1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Логопункт</a:t>
            </a:r>
            <a:r>
              <a:rPr lang="ru-RU" kern="1200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 ДОУ</a:t>
            </a:r>
          </a:p>
        </p:txBody>
      </p:sp>
      <p:sp>
        <p:nvSpPr>
          <p:cNvPr id="15366" name="TextBox 9"/>
          <p:cNvSpPr txBox="1">
            <a:spLocks noChangeArrowheads="1"/>
          </p:cNvSpPr>
          <p:nvPr/>
        </p:nvSpPr>
        <p:spPr bwMode="auto">
          <a:xfrm>
            <a:off x="3897313" y="1939925"/>
            <a:ext cx="22415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>
                <a:latin typeface="Corbel" pitchFamily="34" charset="0"/>
              </a:rPr>
              <a:t>Коррекционно-</a:t>
            </a:r>
            <a:br>
              <a:rPr lang="ru-RU" sz="2400">
                <a:latin typeface="Corbel" pitchFamily="34" charset="0"/>
              </a:rPr>
            </a:br>
            <a:r>
              <a:rPr lang="ru-RU" sz="2400">
                <a:latin typeface="Corbel" pitchFamily="34" charset="0"/>
              </a:rPr>
              <a:t>развивающая </a:t>
            </a:r>
            <a:br>
              <a:rPr lang="ru-RU" sz="2400">
                <a:latin typeface="Corbel" pitchFamily="34" charset="0"/>
              </a:rPr>
            </a:br>
            <a:r>
              <a:rPr lang="ru-RU" sz="2400">
                <a:latin typeface="Corbel" pitchFamily="34" charset="0"/>
              </a:rPr>
              <a:t>работа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:\фото для рмо\DSC008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05643">
            <a:off x="357660" y="520960"/>
            <a:ext cx="4491124" cy="3368343"/>
          </a:xfrm>
          <a:prstGeom prst="rect">
            <a:avLst/>
          </a:prstGeom>
          <a:noFill/>
        </p:spPr>
      </p:pic>
      <p:pic>
        <p:nvPicPr>
          <p:cNvPr id="16387" name="Picture 3" descr="H:\фото для рмо\DSC008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3238500"/>
            <a:ext cx="4826000" cy="3619500"/>
          </a:xfrm>
          <a:prstGeom prst="rect">
            <a:avLst/>
          </a:prstGeom>
          <a:noFill/>
        </p:spPr>
      </p:pic>
      <p:pic>
        <p:nvPicPr>
          <p:cNvPr id="16389" name="Picture 5" descr="H:\фото для рмо\DSC01043.JPG"/>
          <p:cNvPicPr>
            <a:picLocks noChangeAspect="1" noChangeArrowheads="1"/>
          </p:cNvPicPr>
          <p:nvPr/>
        </p:nvPicPr>
        <p:blipFill>
          <a:blip r:embed="rId4" cstate="print"/>
          <a:srcRect r="12355"/>
          <a:stretch>
            <a:fillRect/>
          </a:stretch>
        </p:blipFill>
        <p:spPr bwMode="auto">
          <a:xfrm rot="5992425">
            <a:off x="5043688" y="562181"/>
            <a:ext cx="4070751" cy="3483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457200" y="990600"/>
            <a:ext cx="8183563" cy="39147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endParaRPr lang="ru-RU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3051175"/>
          </a:xfrm>
        </p:spPr>
        <p:txBody>
          <a:bodyPr>
            <a:normAutofit fontScale="85000" lnSpcReduction="20000"/>
          </a:bodyPr>
          <a:lstStyle/>
          <a:p>
            <a:pPr marL="265176" indent="-265176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/>
              <a:t>   </a:t>
            </a:r>
          </a:p>
          <a:p>
            <a:pPr marL="265176" indent="-265176" algn="ctr" fontAlgn="auto">
              <a:spcAft>
                <a:spcPts val="0"/>
              </a:spcAft>
              <a:buFont typeface="Wingdings 2"/>
              <a:buNone/>
              <a:defRPr/>
            </a:pPr>
            <a:endParaRPr lang="ru-RU" b="1" dirty="0" smtClean="0"/>
          </a:p>
          <a:p>
            <a:pPr marL="265176" indent="-265176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/>
              <a:t>     </a:t>
            </a:r>
            <a:r>
              <a:rPr lang="ru-RU" b="1" dirty="0" smtClean="0">
                <a:solidFill>
                  <a:srgbClr val="FFC00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Речь -  </a:t>
            </a:r>
            <a:r>
              <a:rPr lang="ru-RU" b="1" dirty="0" smtClean="0">
                <a:solidFill>
                  <a:srgbClr val="0070C0"/>
                </a:solidFill>
              </a:rPr>
              <a:t>это путь к общению, новым      впечатлениям</a:t>
            </a:r>
          </a:p>
          <a:p>
            <a:pPr marL="265176" indent="-265176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solidFill>
                  <a:srgbClr val="0070C0"/>
                </a:solidFill>
              </a:rPr>
              <a:t>    и жизненному опыту, </a:t>
            </a:r>
          </a:p>
          <a:p>
            <a:pPr marL="265176" indent="-265176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solidFill>
                  <a:srgbClr val="0070C0"/>
                </a:solidFill>
              </a:rPr>
              <a:t>    путь к расширению представлений об </a:t>
            </a:r>
          </a:p>
          <a:p>
            <a:pPr marL="265176" indent="-265176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solidFill>
                  <a:srgbClr val="0070C0"/>
                </a:solidFill>
              </a:rPr>
              <a:t>    окружающем его мире.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5" name="Picture 4" descr="http://b10.tvoysadik.ru/images/NR86a4affa913acd1d0123cf1a2705881f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79686" y="228600"/>
            <a:ext cx="1102390" cy="1219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09600" y="419100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Спасибо за внимание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    </a:t>
            </a:r>
            <a:endParaRPr lang="ru-RU" dirty="0"/>
          </a:p>
        </p:txBody>
      </p:sp>
      <p:pic>
        <p:nvPicPr>
          <p:cNvPr id="6146" name="Picture 2" descr="J:\Надя 1\Recoverd_jpg_file(96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505200"/>
            <a:ext cx="3886200" cy="2914650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www.logoped.ru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rot="16200000" flipH="1">
            <a:off x="5750727" y="1393017"/>
            <a:ext cx="1509722" cy="129540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5400000">
            <a:off x="2357422" y="1428736"/>
            <a:ext cx="1643074" cy="121444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714625" y="142875"/>
            <a:ext cx="4357688" cy="11430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kern="1200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Направления логопедической работы</a:t>
            </a:r>
          </a:p>
        </p:txBody>
      </p:sp>
      <p:sp>
        <p:nvSpPr>
          <p:cNvPr id="12" name="Овал 11"/>
          <p:cNvSpPr/>
          <p:nvPr/>
        </p:nvSpPr>
        <p:spPr>
          <a:xfrm>
            <a:off x="1500188" y="2714625"/>
            <a:ext cx="2214562" cy="178593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Коррекция нарушения звукопроизношения</a:t>
            </a:r>
          </a:p>
        </p:txBody>
      </p:sp>
      <p:sp>
        <p:nvSpPr>
          <p:cNvPr id="14" name="Овал 13"/>
          <p:cNvSpPr/>
          <p:nvPr/>
        </p:nvSpPr>
        <p:spPr>
          <a:xfrm>
            <a:off x="5929313" y="2714625"/>
            <a:ext cx="2214562" cy="178593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Коррекция фонематических процессов</a:t>
            </a:r>
          </a:p>
        </p:txBody>
      </p:sp>
      <p:sp>
        <p:nvSpPr>
          <p:cNvPr id="17" name="Овал 16"/>
          <p:cNvSpPr/>
          <p:nvPr/>
        </p:nvSpPr>
        <p:spPr>
          <a:xfrm>
            <a:off x="4143375" y="2214563"/>
            <a:ext cx="1214438" cy="92868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Связная речь</a:t>
            </a:r>
          </a:p>
        </p:txBody>
      </p:sp>
      <p:sp>
        <p:nvSpPr>
          <p:cNvPr id="18" name="Овал 17"/>
          <p:cNvSpPr/>
          <p:nvPr/>
        </p:nvSpPr>
        <p:spPr>
          <a:xfrm>
            <a:off x="4214813" y="3214688"/>
            <a:ext cx="1214437" cy="92868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Грамматический строй</a:t>
            </a:r>
          </a:p>
        </p:txBody>
      </p:sp>
      <p:sp>
        <p:nvSpPr>
          <p:cNvPr id="19" name="Овал 18"/>
          <p:cNvSpPr/>
          <p:nvPr/>
        </p:nvSpPr>
        <p:spPr>
          <a:xfrm>
            <a:off x="4214813" y="4214813"/>
            <a:ext cx="1214437" cy="92868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Словарь</a:t>
            </a:r>
          </a:p>
        </p:txBody>
      </p:sp>
      <p:sp>
        <p:nvSpPr>
          <p:cNvPr id="20" name="Овал 19"/>
          <p:cNvSpPr/>
          <p:nvPr/>
        </p:nvSpPr>
        <p:spPr>
          <a:xfrm>
            <a:off x="609600" y="4191000"/>
            <a:ext cx="1747838" cy="16002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Артикуляционная гимнастика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развитие мелкой моторики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2857500" y="4786313"/>
            <a:ext cx="1214438" cy="92868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Слог. структура</a:t>
            </a:r>
          </a:p>
        </p:txBody>
      </p:sp>
      <p:sp>
        <p:nvSpPr>
          <p:cNvPr id="22" name="Овал 21"/>
          <p:cNvSpPr/>
          <p:nvPr/>
        </p:nvSpPr>
        <p:spPr>
          <a:xfrm>
            <a:off x="1785938" y="5786438"/>
            <a:ext cx="1500187" cy="92868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err="1"/>
              <a:t>Реч.ды-хание</a:t>
            </a:r>
            <a:r>
              <a:rPr lang="ru-RU" sz="1400" dirty="0"/>
              <a:t>, просодика</a:t>
            </a:r>
          </a:p>
        </p:txBody>
      </p:sp>
      <p:sp>
        <p:nvSpPr>
          <p:cNvPr id="23" name="Овал 22"/>
          <p:cNvSpPr/>
          <p:nvPr/>
        </p:nvSpPr>
        <p:spPr>
          <a:xfrm>
            <a:off x="5643563" y="4714875"/>
            <a:ext cx="1214437" cy="92868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Фонем. восприятие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86625" y="4714875"/>
            <a:ext cx="1285875" cy="92868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Фонем. представления</a:t>
            </a:r>
          </a:p>
        </p:txBody>
      </p:sp>
      <p:sp>
        <p:nvSpPr>
          <p:cNvPr id="25" name="Овал 24"/>
          <p:cNvSpPr/>
          <p:nvPr/>
        </p:nvSpPr>
        <p:spPr>
          <a:xfrm>
            <a:off x="6572250" y="5715000"/>
            <a:ext cx="1214438" cy="92868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Фонем. анализ и синтез</a:t>
            </a:r>
          </a:p>
        </p:txBody>
      </p:sp>
      <p:cxnSp>
        <p:nvCxnSpPr>
          <p:cNvPr id="27" name="Прямая соединительная линия 26"/>
          <p:cNvCxnSpPr>
            <a:stCxn id="12" idx="7"/>
            <a:endCxn id="17" idx="2"/>
          </p:cNvCxnSpPr>
          <p:nvPr/>
        </p:nvCxnSpPr>
        <p:spPr>
          <a:xfrm rot="5400000" flipH="1" flipV="1">
            <a:off x="3617913" y="2451100"/>
            <a:ext cx="298450" cy="7524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stCxn id="12" idx="6"/>
            <a:endCxn id="18" idx="2"/>
          </p:cNvCxnSpPr>
          <p:nvPr/>
        </p:nvCxnSpPr>
        <p:spPr>
          <a:xfrm>
            <a:off x="3714750" y="3608388"/>
            <a:ext cx="500063" cy="714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>
            <a:stCxn id="12" idx="5"/>
            <a:endCxn id="19" idx="2"/>
          </p:cNvCxnSpPr>
          <p:nvPr/>
        </p:nvCxnSpPr>
        <p:spPr>
          <a:xfrm rot="16200000" flipH="1">
            <a:off x="3582194" y="4047331"/>
            <a:ext cx="441325" cy="8239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>
            <a:stCxn id="14" idx="1"/>
            <a:endCxn id="17" idx="6"/>
          </p:cNvCxnSpPr>
          <p:nvPr/>
        </p:nvCxnSpPr>
        <p:spPr>
          <a:xfrm rot="16200000" flipV="1">
            <a:off x="5656263" y="2379663"/>
            <a:ext cx="298450" cy="8953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>
            <a:stCxn id="14" idx="2"/>
            <a:endCxn id="18" idx="6"/>
          </p:cNvCxnSpPr>
          <p:nvPr/>
        </p:nvCxnSpPr>
        <p:spPr>
          <a:xfrm rot="10800000" flipV="1">
            <a:off x="5429250" y="3608388"/>
            <a:ext cx="500063" cy="714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>
            <a:stCxn id="14" idx="3"/>
            <a:endCxn id="19" idx="6"/>
          </p:cNvCxnSpPr>
          <p:nvPr/>
        </p:nvCxnSpPr>
        <p:spPr>
          <a:xfrm rot="5400000">
            <a:off x="5620544" y="4047331"/>
            <a:ext cx="441325" cy="8239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>
            <a:stCxn id="12" idx="4"/>
            <a:endCxn id="22" idx="0"/>
          </p:cNvCxnSpPr>
          <p:nvPr/>
        </p:nvCxnSpPr>
        <p:spPr>
          <a:xfrm rot="5400000">
            <a:off x="1928019" y="5107782"/>
            <a:ext cx="1285875" cy="7143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>
            <a:stCxn id="12" idx="4"/>
            <a:endCxn id="21" idx="1"/>
          </p:cNvCxnSpPr>
          <p:nvPr/>
        </p:nvCxnSpPr>
        <p:spPr>
          <a:xfrm rot="16200000" flipH="1">
            <a:off x="2609850" y="4497388"/>
            <a:ext cx="422275" cy="42862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>
            <a:stCxn id="12" idx="4"/>
            <a:endCxn id="20" idx="7"/>
          </p:cNvCxnSpPr>
          <p:nvPr/>
        </p:nvCxnSpPr>
        <p:spPr>
          <a:xfrm flipH="1" flipV="1">
            <a:off x="2101473" y="4425344"/>
            <a:ext cx="505996" cy="7521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>
            <a:stCxn id="14" idx="4"/>
            <a:endCxn id="23" idx="7"/>
          </p:cNvCxnSpPr>
          <p:nvPr/>
        </p:nvCxnSpPr>
        <p:spPr>
          <a:xfrm rot="5400000">
            <a:off x="6683375" y="4497388"/>
            <a:ext cx="350837" cy="3571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>
            <a:stCxn id="14" idx="4"/>
            <a:endCxn id="24" idx="1"/>
          </p:cNvCxnSpPr>
          <p:nvPr/>
        </p:nvCxnSpPr>
        <p:spPr>
          <a:xfrm rot="16200000" flipH="1">
            <a:off x="7081044" y="4456907"/>
            <a:ext cx="350837" cy="43815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>
            <a:stCxn id="14" idx="4"/>
            <a:endCxn id="25" idx="0"/>
          </p:cNvCxnSpPr>
          <p:nvPr/>
        </p:nvCxnSpPr>
        <p:spPr>
          <a:xfrm rot="16200000" flipH="1">
            <a:off x="6501607" y="5036344"/>
            <a:ext cx="1214437" cy="14287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297362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Диагностические методики: </a:t>
            </a:r>
            <a:r>
              <a:rPr lang="ru-RU" sz="2800" dirty="0" smtClean="0">
                <a:solidFill>
                  <a:srgbClr val="0070C0"/>
                </a:solidFill>
              </a:rPr>
              <a:t/>
            </a:r>
            <a:br>
              <a:rPr lang="ru-RU" sz="2800" dirty="0" smtClean="0">
                <a:solidFill>
                  <a:srgbClr val="0070C0"/>
                </a:solidFill>
              </a:rPr>
            </a:br>
            <a:r>
              <a:rPr lang="ru-RU" sz="2800" dirty="0" smtClean="0">
                <a:solidFill>
                  <a:srgbClr val="0070C0"/>
                </a:solidFill>
              </a:rPr>
              <a:t/>
            </a:r>
            <a:br>
              <a:rPr lang="ru-RU" sz="2800" dirty="0" smtClean="0">
                <a:solidFill>
                  <a:srgbClr val="0070C0"/>
                </a:solidFill>
              </a:rPr>
            </a:br>
            <a:r>
              <a:rPr lang="ru-RU" sz="2800" dirty="0" smtClean="0">
                <a:solidFill>
                  <a:srgbClr val="0070C0"/>
                </a:solidFill>
              </a:rPr>
              <a:t> -методика </a:t>
            </a:r>
            <a:r>
              <a:rPr lang="ru-RU" sz="2800" dirty="0" err="1" smtClean="0">
                <a:solidFill>
                  <a:srgbClr val="0070C0"/>
                </a:solidFill>
              </a:rPr>
              <a:t>Трубниковой</a:t>
            </a:r>
            <a:r>
              <a:rPr lang="ru-RU" sz="2800" dirty="0" smtClean="0">
                <a:solidFill>
                  <a:srgbClr val="0070C0"/>
                </a:solidFill>
              </a:rPr>
              <a:t> Н.М.,  кандидата педагогических наук, профессора </a:t>
            </a:r>
            <a:r>
              <a:rPr lang="ru-RU" sz="2800" dirty="0" err="1" smtClean="0">
                <a:solidFill>
                  <a:srgbClr val="0070C0"/>
                </a:solidFill>
              </a:rPr>
              <a:t>УрГПУ</a:t>
            </a:r>
            <a:r>
              <a:rPr lang="ru-RU" sz="2800" dirty="0" smtClean="0">
                <a:solidFill>
                  <a:srgbClr val="0070C0"/>
                </a:solidFill>
              </a:rPr>
              <a:t>, </a:t>
            </a:r>
            <a:br>
              <a:rPr lang="ru-RU" sz="2800" dirty="0" smtClean="0">
                <a:solidFill>
                  <a:srgbClr val="0070C0"/>
                </a:solidFill>
              </a:rPr>
            </a:br>
            <a:r>
              <a:rPr lang="ru-RU" sz="2800" dirty="0" smtClean="0">
                <a:solidFill>
                  <a:srgbClr val="0070C0"/>
                </a:solidFill>
              </a:rPr>
              <a:t> -технологии О.Б.Иншаковой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Picture 3" descr="C:\Users\КиряКрут\Desktop\DSC005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3371850"/>
            <a:ext cx="4013200" cy="30099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www.logoped.ru</a:t>
            </a:r>
          </a:p>
        </p:txBody>
      </p:sp>
      <p:pic>
        <p:nvPicPr>
          <p:cNvPr id="20481" name="Рисунок 5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2590800"/>
            <a:ext cx="4400550" cy="409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000125" y="152400"/>
            <a:ext cx="7407275" cy="704850"/>
          </a:xfrm>
          <a:prstGeom prst="rect">
            <a:avLst/>
          </a:prstGeom>
        </p:spPr>
        <p:txBody>
          <a:bodyPr anchor="ctr">
            <a:normAutofit fontScale="975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3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                   телевизор</a:t>
            </a:r>
            <a:endParaRPr lang="ru-RU" sz="4300" dirty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1143000" y="857250"/>
            <a:ext cx="70008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800">
                <a:solidFill>
                  <a:srgbClr val="F07F09"/>
                </a:solidFill>
                <a:latin typeface="Calibri" pitchFamily="34" charset="0"/>
                <a:cs typeface="Times New Roman" pitchFamily="18" charset="0"/>
              </a:rPr>
              <a:t>ЦЕЛЬ:</a:t>
            </a:r>
            <a:r>
              <a:rPr lang="ru-RU" sz="1600">
                <a:latin typeface="Calibri" pitchFamily="34" charset="0"/>
                <a:cs typeface="Times New Roman" pitchFamily="18" charset="0"/>
              </a:rPr>
              <a:t>  </a:t>
            </a:r>
            <a:r>
              <a:rPr lang="ru-RU" sz="2400" i="1">
                <a:latin typeface="Calibri" pitchFamily="34" charset="0"/>
                <a:cs typeface="Times New Roman" pitchFamily="18" charset="0"/>
              </a:rPr>
              <a:t>развитие артикуляционной моторики; закрепление артикуляционных упражнений</a:t>
            </a:r>
            <a:endParaRPr lang="ru-RU"/>
          </a:p>
        </p:txBody>
      </p:sp>
      <p:pic>
        <p:nvPicPr>
          <p:cNvPr id="4098" name="Picture 2" descr="H:\фото для рмо\DSC006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0" y="1905000"/>
            <a:ext cx="4978400" cy="37338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фото для рмо\DSC012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762375" y="1419225"/>
            <a:ext cx="5867400" cy="4400550"/>
          </a:xfrm>
          <a:prstGeom prst="rect">
            <a:avLst/>
          </a:prstGeom>
          <a:noFill/>
        </p:spPr>
      </p:pic>
      <p:pic>
        <p:nvPicPr>
          <p:cNvPr id="1027" name="Picture 3" descr="H:\фото для рмо\DSC012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57200"/>
            <a:ext cx="4953000" cy="3714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фото для рмо\DSC01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4902200" cy="3676650"/>
          </a:xfrm>
          <a:prstGeom prst="rect">
            <a:avLst/>
          </a:prstGeom>
          <a:noFill/>
        </p:spPr>
      </p:pic>
      <p:pic>
        <p:nvPicPr>
          <p:cNvPr id="3" name="Picture 2" descr="H:\фото для рмо\DSC012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2895600"/>
            <a:ext cx="4953000" cy="3714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H:\фото для рмо\DSC006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6800" y="2590800"/>
            <a:ext cx="5283200" cy="3962400"/>
          </a:xfrm>
          <a:prstGeom prst="rect">
            <a:avLst/>
          </a:prstGeom>
          <a:noFill/>
        </p:spPr>
      </p:pic>
      <p:pic>
        <p:nvPicPr>
          <p:cNvPr id="3076" name="Picture 4" descr="H:\фото для рмо\DSC012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4800"/>
            <a:ext cx="5410200" cy="4057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фото для рмо\DSC008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09600" y="121920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106</Words>
  <Application>Microsoft Office PowerPoint</Application>
  <PresentationFormat>Экран (4:3)</PresentationFormat>
  <Paragraphs>30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Office Theme</vt:lpstr>
      <vt:lpstr>«Подходы к организации предметной пространственно – развивающей среды логопедического кабинета  ДОУ»                                       Подготовила учитель-логопед                                                       МАДОУ «Сказка» Бурухина  Н.В.</vt:lpstr>
      <vt:lpstr>Логопункт ДОУ</vt:lpstr>
      <vt:lpstr>Направления логопедической работы</vt:lpstr>
      <vt:lpstr>Диагностические методики:    -методика Трубниковой Н.М.,  кандидата педагогических наук, профессора УрГПУ,   -технологии О.Б.Иншаковой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Киря</dc:creator>
  <cp:lastModifiedBy>admin</cp:lastModifiedBy>
  <cp:revision>43</cp:revision>
  <dcterms:created xsi:type="dcterms:W3CDTF">2015-01-18T09:12:02Z</dcterms:created>
  <dcterms:modified xsi:type="dcterms:W3CDTF">2015-01-22T02:19:02Z</dcterms:modified>
</cp:coreProperties>
</file>