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69" r:id="rId2"/>
    <p:sldId id="260" r:id="rId3"/>
    <p:sldId id="272" r:id="rId4"/>
    <p:sldId id="273" r:id="rId5"/>
    <p:sldId id="274" r:id="rId6"/>
    <p:sldId id="277" r:id="rId7"/>
    <p:sldId id="257" r:id="rId8"/>
    <p:sldId id="258" r:id="rId9"/>
    <p:sldId id="279" r:id="rId10"/>
    <p:sldId id="280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01" autoAdjust="0"/>
  </p:normalViewPr>
  <p:slideViewPr>
    <p:cSldViewPr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Freeform 28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550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495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9925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437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3538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400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368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82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395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5998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81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724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54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358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35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811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9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35992"/>
            <a:ext cx="8208912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  <a:t>Экологический краткосрочный проект старшей группы</a:t>
            </a:r>
            <a:br>
              <a:rPr lang="ru-RU" sz="53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6000" b="1" i="1" dirty="0" smtClean="0">
                <a:solidFill>
                  <a:schemeClr val="accent2">
                    <a:lumMod val="50000"/>
                  </a:schemeClr>
                </a:solidFill>
              </a:rPr>
              <a:t>«Будь природе другом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!»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6096" y="5733256"/>
            <a:ext cx="3707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Воспитатель: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</a:rPr>
              <a:t>Крушницкая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Н.С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92696"/>
            <a:ext cx="6900259" cy="517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58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7" y="260648"/>
            <a:ext cx="7632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Стенгазета «Будь природе другом!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678180" y="202142"/>
            <a:ext cx="5535615" cy="738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93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7546"/>
            <a:ext cx="8640960" cy="67403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Паспорт проекта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Тема проекта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«Будь природе другом!»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 проекта: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информационно-творческий.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дети 5-6 лет, педагоги, родители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недели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Проблема: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зачем необходимо беречь  и любить живую     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природу?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создание условий для формирования у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ребенка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элементов экологической культуры, экологически </a:t>
            </a:r>
            <a:endParaRPr lang="ru-RU" sz="2400" dirty="0" smtClean="0">
              <a:solidFill>
                <a:srgbClr val="17365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грамотного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поведения в природе, гуманного отношения к </a:t>
            </a:r>
            <a:endParaRPr lang="ru-RU" sz="2400" dirty="0" smtClean="0">
              <a:solidFill>
                <a:srgbClr val="17365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живым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объектам фауны.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7365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Прививать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любовь к родной природе, формировать </a:t>
            </a:r>
            <a:endParaRPr lang="ru-RU" sz="2400" dirty="0" smtClean="0">
              <a:solidFill>
                <a:srgbClr val="17365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бережное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 ней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отношение;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кругозор о достопримечательностях и экологии </a:t>
            </a:r>
            <a:endParaRPr lang="ru-RU" sz="2400" dirty="0" smtClean="0">
              <a:solidFill>
                <a:srgbClr val="17365D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родного края.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детей с правилами поведения на природе, уточнить экологические запреты.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dirty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работать в </a:t>
            </a:r>
            <a:r>
              <a:rPr lang="ru-RU" sz="2400" dirty="0" smtClean="0">
                <a:solidFill>
                  <a:srgbClr val="17365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команде.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2666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34784" y="296653"/>
            <a:ext cx="2309691" cy="1836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Этапы реализации проекта: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896526"/>
            <a:ext cx="39773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1 ЭТАП: </a:t>
            </a:r>
            <a:r>
              <a:rPr lang="ru-RU" sz="2400" b="1" dirty="0">
                <a:solidFill>
                  <a:srgbClr val="FF0000"/>
                </a:solidFill>
              </a:rPr>
              <a:t>Подготовительный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78278"/>
            <a:ext cx="8784976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- Составление </a:t>
            </a:r>
            <a:r>
              <a:rPr lang="ru-RU" sz="2000" b="1" dirty="0"/>
              <a:t>плана по реализации проекта.</a:t>
            </a:r>
          </a:p>
          <a:p>
            <a:r>
              <a:rPr lang="ru-RU" sz="2000" b="1" dirty="0" smtClean="0"/>
              <a:t>- Создание </a:t>
            </a:r>
            <a:r>
              <a:rPr lang="ru-RU" sz="2000" b="1" dirty="0"/>
              <a:t>необходимых условий для реализации проекта:</a:t>
            </a:r>
          </a:p>
          <a:p>
            <a:r>
              <a:rPr lang="ru-RU" sz="2000" b="1" dirty="0" smtClean="0"/>
              <a:t>- Подготовка </a:t>
            </a:r>
            <a:r>
              <a:rPr lang="ru-RU" sz="2000" b="1" dirty="0"/>
              <a:t>предметно – развивающей среды, экологических игр и атрибутов к ним.</a:t>
            </a:r>
          </a:p>
          <a:p>
            <a:r>
              <a:rPr lang="ru-RU" sz="2000" b="1" dirty="0" smtClean="0"/>
              <a:t>- Подготовка </a:t>
            </a:r>
            <a:r>
              <a:rPr lang="ru-RU" sz="2000" b="1" dirty="0"/>
              <a:t>информационного материала для родителей по данной теме.</a:t>
            </a:r>
          </a:p>
          <a:p>
            <a:r>
              <a:rPr lang="ru-RU" sz="2000" b="1" dirty="0" smtClean="0"/>
              <a:t>- Оформление </a:t>
            </a:r>
            <a:r>
              <a:rPr lang="ru-RU" sz="2000" b="1" dirty="0"/>
              <a:t>папки наблюдений на прогулке, картотека «Опыты».</a:t>
            </a:r>
          </a:p>
          <a:p>
            <a:r>
              <a:rPr lang="ru-RU" sz="2000" b="1" dirty="0" smtClean="0"/>
              <a:t>- Подборка </a:t>
            </a:r>
            <a:r>
              <a:rPr lang="ru-RU" sz="2000" b="1" dirty="0"/>
              <a:t>дидактических и настольно – печатных игр: «Гуси – лебеди», «Совушка», «Коршун и наседка», «Волк во рву», «Охотники и зайцы», «Раз, два, три, к дереву беги», «Ходят капельки по кругу», «Помощники садовода», «Четвертый лишний», «Природа – не природа», «Наши друзья», «Кто в домике живет?», «Собери картинку», «Ботаническое лото», «Угадай по описанию», «Кто что ест?», «Так бывает или нет?», «Какое время года?», «Узнай, чей лист?», «Что сажают в огороде?».</a:t>
            </a:r>
          </a:p>
          <a:p>
            <a:r>
              <a:rPr lang="ru-RU" sz="2000" b="1" dirty="0" smtClean="0"/>
              <a:t>- Подбор </a:t>
            </a:r>
            <a:r>
              <a:rPr lang="ru-RU" sz="2000" b="1" dirty="0"/>
              <a:t>иллюстраций по теме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926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64704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- Отгадывание </a:t>
            </a:r>
            <a:r>
              <a:rPr lang="ru-RU" sz="2000" b="1" dirty="0"/>
              <a:t>загадок о растениях и животных; чтение пословиц и поговорок о природе.</a:t>
            </a:r>
          </a:p>
          <a:p>
            <a:r>
              <a:rPr lang="ru-RU" sz="2000" b="1" dirty="0"/>
              <a:t>- Проведение бесед по темам: «Что такое природа?», «Воспитание любви к природе», </a:t>
            </a:r>
            <a:r>
              <a:rPr lang="ru-RU" sz="2000" b="1" dirty="0" smtClean="0"/>
              <a:t>«</a:t>
            </a:r>
            <a:r>
              <a:rPr lang="ru-RU" sz="2000" b="1" dirty="0"/>
              <a:t>Как нужно вести себя в лесу».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Оформление </a:t>
            </a:r>
            <a:r>
              <a:rPr lang="ru-RU" sz="2000" b="1" dirty="0"/>
              <a:t>консультаций для родителей: «Экологическое воспитание детей в семье</a:t>
            </a:r>
            <a:r>
              <a:rPr lang="ru-RU" sz="2000" b="1" dirty="0" smtClean="0"/>
              <a:t>».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- Подборка </a:t>
            </a:r>
            <a:r>
              <a:rPr lang="ru-RU" sz="2000" b="1" dirty="0"/>
              <a:t>аудиозаписей с голосами животных и птиц и звуками природы.</a:t>
            </a:r>
          </a:p>
          <a:p>
            <a:r>
              <a:rPr lang="ru-RU" sz="2000" b="1" dirty="0" smtClean="0"/>
              <a:t>- Подготовка </a:t>
            </a:r>
            <a:r>
              <a:rPr lang="ru-RU" sz="2000" b="1" dirty="0"/>
              <a:t>презентаций: </a:t>
            </a:r>
            <a:r>
              <a:rPr lang="ru-RU" sz="2000" b="1" dirty="0" smtClean="0"/>
              <a:t>«</a:t>
            </a:r>
            <a:r>
              <a:rPr lang="ru-RU" sz="2000" b="1" dirty="0"/>
              <a:t>Жизнь животных и птиц», «В мире растений».</a:t>
            </a:r>
          </a:p>
          <a:p>
            <a:r>
              <a:rPr lang="ru-RU" sz="2000" b="1" dirty="0" smtClean="0"/>
              <a:t>- Подборка </a:t>
            </a:r>
            <a:r>
              <a:rPr lang="ru-RU" sz="2000" b="1" dirty="0"/>
              <a:t>художественной литературы для чтения, </a:t>
            </a:r>
            <a:r>
              <a:rPr lang="ru-RU" sz="2000" b="1" dirty="0" err="1"/>
              <a:t>пересказывания</a:t>
            </a:r>
            <a:r>
              <a:rPr lang="ru-RU" sz="2000" b="1" dirty="0"/>
              <a:t> и заучивания.</a:t>
            </a:r>
          </a:p>
          <a:p>
            <a:r>
              <a:rPr lang="ru-RU" sz="2000" b="1" dirty="0" smtClean="0"/>
              <a:t>- Знакомство </a:t>
            </a:r>
            <a:r>
              <a:rPr lang="ru-RU" sz="2000" b="1" dirty="0"/>
              <a:t>с паспортом комнатных растений </a:t>
            </a:r>
            <a:r>
              <a:rPr lang="ru-RU" sz="2000" b="1" dirty="0" smtClean="0"/>
              <a:t>.</a:t>
            </a:r>
            <a:endParaRPr lang="ru-RU" sz="2000" b="1" dirty="0"/>
          </a:p>
          <a:p>
            <a:r>
              <a:rPr lang="ru-RU" sz="2000" b="1" dirty="0" smtClean="0"/>
              <a:t>- Наблюдение </a:t>
            </a:r>
            <a:r>
              <a:rPr lang="ru-RU" sz="2000" b="1" dirty="0"/>
              <a:t>за погодными явлениями: ветер, дождь и их влиянии на состояние деревьев, наблюдение за птицами и насекомыми на участке 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val="28439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88640"/>
            <a:ext cx="2900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 ЭТАП: Основной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980728"/>
            <a:ext cx="8486186" cy="2282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   </a:t>
            </a:r>
            <a:r>
              <a:rPr lang="ru-RU" sz="2000" b="1" dirty="0" smtClean="0"/>
              <a:t>Разработка </a:t>
            </a:r>
            <a:r>
              <a:rPr lang="ru-RU" sz="2000" b="1" dirty="0"/>
              <a:t>(планирование) проекта.</a:t>
            </a:r>
          </a:p>
          <a:p>
            <a:r>
              <a:rPr lang="ru-RU" sz="2000" b="1" dirty="0" smtClean="0"/>
              <a:t>-   Проведение </a:t>
            </a:r>
            <a:r>
              <a:rPr lang="ru-RU" sz="2000" b="1" dirty="0"/>
              <a:t>познавательных занятий и бесед.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Посадка </a:t>
            </a:r>
            <a:r>
              <a:rPr lang="ru-RU" sz="2000" b="1" dirty="0"/>
              <a:t>огорода </a:t>
            </a:r>
            <a:r>
              <a:rPr lang="ru-RU" sz="2000" b="1" dirty="0" smtClean="0"/>
              <a:t>. </a:t>
            </a:r>
          </a:p>
          <a:p>
            <a:pPr marL="342900" indent="-342900">
              <a:buFontTx/>
              <a:buChar char="-"/>
            </a:pPr>
            <a:r>
              <a:rPr lang="ru-RU" sz="2000" b="1" dirty="0" smtClean="0"/>
              <a:t>Совместная </a:t>
            </a:r>
            <a:r>
              <a:rPr lang="ru-RU" sz="2000" b="1" dirty="0"/>
              <a:t>деятельность по художественному </a:t>
            </a:r>
            <a:r>
              <a:rPr lang="ru-RU" sz="2000" b="1" dirty="0" smtClean="0"/>
              <a:t>творчеству</a:t>
            </a:r>
          </a:p>
          <a:p>
            <a:r>
              <a:rPr lang="ru-RU" sz="2000" b="1" dirty="0" smtClean="0"/>
              <a:t>«Будь </a:t>
            </a:r>
            <a:r>
              <a:rPr lang="ru-RU" sz="2000" b="1" dirty="0"/>
              <a:t>природе другом</a:t>
            </a:r>
            <a:r>
              <a:rPr lang="ru-RU" sz="2000" b="1" dirty="0" smtClean="0"/>
              <a:t>»(</a:t>
            </a:r>
            <a:r>
              <a:rPr lang="ru-RU" sz="2000" b="1" dirty="0"/>
              <a:t>рисование с </a:t>
            </a:r>
            <a:r>
              <a:rPr lang="ru-RU" sz="2000" b="1" dirty="0" smtClean="0"/>
              <a:t>детьми ). </a:t>
            </a:r>
          </a:p>
          <a:p>
            <a:r>
              <a:rPr lang="ru-RU" sz="2000" b="1" dirty="0" smtClean="0"/>
              <a:t>-    Изготовление газеты «Экологическое воспитание в семье».</a:t>
            </a:r>
            <a:endParaRPr lang="ru-RU" sz="2000" b="1" dirty="0"/>
          </a:p>
          <a:p>
            <a:r>
              <a:rPr lang="ru-RU" sz="2000" b="1" dirty="0" smtClean="0"/>
              <a:t>-    Оформление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594128"/>
            <a:ext cx="82089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                  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3 </a:t>
            </a:r>
            <a:r>
              <a:rPr lang="ru-RU" sz="2400" b="1" dirty="0">
                <a:solidFill>
                  <a:srgbClr val="FF0000"/>
                </a:solidFill>
              </a:rPr>
              <a:t>ЭТАП: Заключительный. </a:t>
            </a:r>
          </a:p>
          <a:p>
            <a:endParaRPr lang="ru-RU" sz="2000" dirty="0" smtClean="0"/>
          </a:p>
          <a:p>
            <a:r>
              <a:rPr lang="ru-RU" sz="2000" dirty="0" smtClean="0"/>
              <a:t>-    Презентация </a:t>
            </a:r>
            <a:r>
              <a:rPr lang="ru-RU" sz="2000" dirty="0"/>
              <a:t>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39708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476672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Посадка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огорода 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39504">
            <a:off x="395536" y="1124744"/>
            <a:ext cx="3228235" cy="2421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33239">
            <a:off x="4752527" y="1091051"/>
            <a:ext cx="3384043" cy="25380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47405">
            <a:off x="684486" y="4076644"/>
            <a:ext cx="3227851" cy="24208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8031">
            <a:off x="4480158" y="3976488"/>
            <a:ext cx="3365529" cy="2524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65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164219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по художественному творчеству</a:t>
            </a:r>
            <a:b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«Будь природе другом</a:t>
            </a:r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»(лепка и рисование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). </a:t>
            </a:r>
          </a:p>
        </p:txBody>
      </p:sp>
      <p:pic>
        <p:nvPicPr>
          <p:cNvPr id="8" name="Рисунок 7" descr="10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68344" y="620688"/>
            <a:ext cx="648071" cy="648071"/>
          </a:xfrm>
          <a:prstGeom prst="rect">
            <a:avLst/>
          </a:prstGeom>
        </p:spPr>
      </p:pic>
      <p:pic>
        <p:nvPicPr>
          <p:cNvPr id="9" name="Рисунок 8" descr="09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5489848"/>
            <a:ext cx="1368152" cy="13681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9133">
            <a:off x="469122" y="1342168"/>
            <a:ext cx="2609741" cy="34796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71489">
            <a:off x="5842021" y="1276574"/>
            <a:ext cx="2543812" cy="33917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74725" y="3476140"/>
            <a:ext cx="2772102" cy="369613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84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12360" y="1198981"/>
            <a:ext cx="936104" cy="936104"/>
          </a:xfrm>
          <a:prstGeom prst="rect">
            <a:avLst/>
          </a:prstGeom>
        </p:spPr>
      </p:pic>
      <p:pic>
        <p:nvPicPr>
          <p:cNvPr id="9" name="Рисунок 8" descr="09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5501303"/>
            <a:ext cx="1080120" cy="10801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213372" y="502461"/>
            <a:ext cx="2628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30244"/>
            <a:ext cx="3831437" cy="2873578"/>
          </a:xfrm>
        </p:spPr>
      </p:pic>
      <p:sp>
        <p:nvSpPr>
          <p:cNvPr id="3" name="TextBox 2"/>
          <p:cNvSpPr txBox="1"/>
          <p:nvPr/>
        </p:nvSpPr>
        <p:spPr>
          <a:xfrm>
            <a:off x="971600" y="116632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372" y="3568058"/>
            <a:ext cx="3903691" cy="29277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568058"/>
            <a:ext cx="3910964" cy="2933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195" y="230244"/>
            <a:ext cx="3831436" cy="2873577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83491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выставки в рамках реализации экологического 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воспитания дошкольников, на территории ДОУ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23" b="6697"/>
          <a:stretch/>
        </p:blipFill>
        <p:spPr>
          <a:xfrm rot="21057280">
            <a:off x="339497" y="1628800"/>
            <a:ext cx="3161447" cy="45689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8204">
            <a:off x="4365120" y="1628800"/>
            <a:ext cx="3426701" cy="456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83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кстура гранж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7000"/>
                <a:shade val="65000"/>
              </a:schemeClr>
              <a:schemeClr val="phClr">
                <a:tint val="10000"/>
                <a:satMod val="130000"/>
              </a:schemeClr>
            </a:duotone>
          </a:blip>
          <a:tile tx="0" ty="0" sx="60000" sy="59000" flip="none" algn="b"/>
        </a:blip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115000"/>
              </a:schemeClr>
              <a:schemeClr val="phClr">
                <a:tint val="34000"/>
              </a:schemeClr>
            </a:duotone>
          </a:blip>
          <a:tile tx="0" ty="0" sx="60000" sy="59000" flip="none" algn="b"/>
        </a:blipFill>
      </a:fillStyleLst>
      <a:lnStyleLst>
        <a:ln w="6350" cap="flat" cmpd="sng" algn="ctr">
          <a:solidFill>
            <a:schemeClr val="phClr">
              <a:tint val="7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613</TotalTime>
  <Words>400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Trebuchet MS</vt:lpstr>
      <vt:lpstr>Wingdings 3</vt:lpstr>
      <vt:lpstr>Грань</vt:lpstr>
      <vt:lpstr>Экологический краткосрочный проект старшей группы «Будь природе другом!»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Совместная деятельность по художественному творчеству «Будь природе другом»(лепка и рисование с детьми ).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в старшей группе «Будь природе другом!»  </dc:title>
  <dc:creator>Администратор</dc:creator>
  <cp:lastModifiedBy>Алексей Жамкин</cp:lastModifiedBy>
  <cp:revision>58</cp:revision>
  <dcterms:created xsi:type="dcterms:W3CDTF">2016-10-27T17:21:04Z</dcterms:created>
  <dcterms:modified xsi:type="dcterms:W3CDTF">2024-06-27T03:52:21Z</dcterms:modified>
</cp:coreProperties>
</file>