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83" r:id="rId3"/>
    <p:sldId id="270" r:id="rId4"/>
    <p:sldId id="284" r:id="rId5"/>
    <p:sldId id="279" r:id="rId6"/>
    <p:sldId id="271" r:id="rId7"/>
    <p:sldId id="278" r:id="rId8"/>
    <p:sldId id="281" r:id="rId9"/>
    <p:sldId id="273" r:id="rId10"/>
    <p:sldId id="259" r:id="rId11"/>
    <p:sldId id="260" r:id="rId12"/>
    <p:sldId id="274" r:id="rId13"/>
    <p:sldId id="275" r:id="rId14"/>
    <p:sldId id="285" r:id="rId15"/>
    <p:sldId id="288" r:id="rId16"/>
    <p:sldId id="289" r:id="rId17"/>
    <p:sldId id="292" r:id="rId18"/>
    <p:sldId id="291" r:id="rId19"/>
    <p:sldId id="290" r:id="rId20"/>
    <p:sldId id="293" r:id="rId21"/>
    <p:sldId id="294" r:id="rId22"/>
    <p:sldId id="295" r:id="rId23"/>
    <p:sldId id="296" r:id="rId24"/>
    <p:sldId id="297" r:id="rId25"/>
    <p:sldId id="28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801" autoAdjust="0"/>
    <p:restoredTop sz="93932" autoAdjust="0"/>
  </p:normalViewPr>
  <p:slideViewPr>
    <p:cSldViewPr>
      <p:cViewPr>
        <p:scale>
          <a:sx n="100" d="100"/>
          <a:sy n="100" d="100"/>
        </p:scale>
        <p:origin x="-9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AA179-3882-412F-BF19-8EEEE038A5C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236D4-29B5-4BE2-9C5C-D3164C0523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jpeg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857232"/>
            <a:ext cx="5929354" cy="292387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    </a:t>
            </a:r>
            <a:r>
              <a:rPr lang="ru-RU" b="1" dirty="0" smtClean="0">
                <a:solidFill>
                  <a:schemeClr val="tx2"/>
                </a:solidFill>
              </a:rPr>
              <a:t>Муниципальное автономное  дошкольное учреждение детский сад №45 «Карамелька» ГО Богданович.</a:t>
            </a:r>
          </a:p>
          <a:p>
            <a:pPr algn="ctr"/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Адрес: Свердловская область, г.Богданович,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ул. Октябрьская, д-3.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Тел: 8(34376) 2-18-86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</a:rPr>
              <a:t>202</a:t>
            </a:r>
            <a:r>
              <a:rPr lang="en-US" sz="1600" b="1" dirty="0" smtClean="0">
                <a:solidFill>
                  <a:schemeClr val="tx2"/>
                </a:solidFill>
              </a:rPr>
              <a:t>2</a:t>
            </a:r>
            <a:r>
              <a:rPr lang="ru-RU" sz="1600" b="1" dirty="0" smtClean="0">
                <a:solidFill>
                  <a:schemeClr val="tx2"/>
                </a:solidFill>
              </a:rPr>
              <a:t>г</a:t>
            </a:r>
          </a:p>
          <a:p>
            <a:r>
              <a:rPr lang="ru-RU" dirty="0" smtClean="0"/>
              <a:t>                        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0"/>
            <a:ext cx="9067800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500166" y="1357298"/>
            <a:ext cx="5786478" cy="264687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 prst="hardEdge"/>
          </a:sp3d>
        </p:spPr>
        <p:txBody>
          <a:bodyPr wrap="square">
            <a:spAutoFit/>
          </a:bodyPr>
          <a:lstStyle/>
          <a:p>
            <a:pPr algn="ctr"/>
            <a:r>
              <a:rPr lang="ru-RU" sz="4800" dirty="0" smtClean="0"/>
              <a:t> </a:t>
            </a:r>
            <a:r>
              <a:rPr lang="ru-RU" b="1" dirty="0" smtClean="0">
                <a:solidFill>
                  <a:srgbClr val="0070C0"/>
                </a:solidFill>
              </a:rPr>
              <a:t>Муниципальное автономное  дошкольное учреждение Детский сад №45 «Карамелька» ГО Богданович.</a:t>
            </a:r>
          </a:p>
          <a:p>
            <a:pPr algn="ctr"/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Адрес: Свердловская область, г.Богданович,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ул. Октябрьская, д-3.</a:t>
            </a:r>
          </a:p>
          <a:p>
            <a:pPr algn="ctr"/>
            <a:r>
              <a:rPr lang="ru-RU" sz="1600" b="1" dirty="0" smtClean="0">
                <a:solidFill>
                  <a:srgbClr val="7030A0"/>
                </a:solidFill>
              </a:rPr>
              <a:t>Тел: 8(34376) </a:t>
            </a:r>
            <a:r>
              <a:rPr lang="ru-RU" sz="1600" b="1" dirty="0" smtClean="0">
                <a:solidFill>
                  <a:srgbClr val="7030A0"/>
                </a:solidFill>
              </a:rPr>
              <a:t>5-68-86</a:t>
            </a:r>
            <a:endParaRPr lang="ru-RU" sz="1600" b="1" dirty="0" smtClean="0">
              <a:solidFill>
                <a:srgbClr val="7030A0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tx2"/>
                </a:solidFill>
              </a:rPr>
              <a:t>202</a:t>
            </a:r>
            <a:r>
              <a:rPr lang="en-US" sz="1600" b="1" dirty="0" smtClean="0">
                <a:solidFill>
                  <a:schemeClr val="tx2"/>
                </a:solidFill>
              </a:rPr>
              <a:t>2</a:t>
            </a:r>
            <a:r>
              <a:rPr lang="ru-RU" sz="1600" b="1" dirty="0" smtClean="0">
                <a:solidFill>
                  <a:schemeClr val="tx2"/>
                </a:solidFill>
              </a:rPr>
              <a:t>г</a:t>
            </a:r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214818"/>
            <a:ext cx="2355835" cy="185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214818"/>
            <a:ext cx="1709733" cy="180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14480" y="3286124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Очень любим рисовать, а тем более своих любимчиков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364333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071942"/>
            <a:ext cx="285749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5728"/>
            <a:ext cx="3006737" cy="3070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929066"/>
            <a:ext cx="3689342" cy="2768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Lef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214686"/>
            <a:ext cx="56937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Мы не только рисуем, но и  любим конструировать: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«Автомобиль для моего котенка» 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79" y="-3929085"/>
            <a:ext cx="1560576" cy="172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28604"/>
            <a:ext cx="3357586" cy="2641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28604"/>
            <a:ext cx="346113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786190"/>
            <a:ext cx="3929090" cy="286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/>
          </a:sp3d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3786190"/>
            <a:ext cx="3405458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Lef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357562"/>
            <a:ext cx="71050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Очень дружно занимались, а навыки наши только развивались….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лепим  собачку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364333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071942"/>
            <a:ext cx="375442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143380"/>
            <a:ext cx="27813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/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428604"/>
            <a:ext cx="265270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1714488"/>
            <a:ext cx="6000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Домашние любимчики детей нашей  группы…..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23590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3786190"/>
            <a:ext cx="3090858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 prst="angle"/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572008"/>
            <a:ext cx="1882773" cy="158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214290"/>
            <a:ext cx="260985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/>
          </a:sp3d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3643314"/>
            <a:ext cx="260032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Марк и его собачка -                               Софа.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/>
              <a:t>Софа любит гулять, очень любит, когда ей уделяют внимание. Знает несколько команд. </a:t>
            </a:r>
          </a:p>
          <a:p>
            <a:r>
              <a:rPr lang="ru-RU" sz="1800" b="1" i="1" dirty="0" smtClean="0"/>
              <a:t>Она очень шустрая и озорная.</a:t>
            </a:r>
            <a:endParaRPr lang="ru-RU" sz="1800" b="1" i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69866" y="273050"/>
            <a:ext cx="4122117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000504"/>
            <a:ext cx="271464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Вика и ее кошка - Тучка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1800" b="1" i="1" dirty="0" smtClean="0"/>
              <a:t>Тучка очень умная и серьезная, любит вкусно покушать.    </a:t>
            </a:r>
            <a:endParaRPr lang="ru-RU" sz="1800" b="1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9680" y="273050"/>
            <a:ext cx="4682490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643314"/>
            <a:ext cx="1885950" cy="230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Кирилл, его кот-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Мурзик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и улитка - 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Гэрик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Любимчики Кирилла очень озорные  и дружные.</a:t>
            </a:r>
            <a:endParaRPr lang="ru-RU" sz="18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7" y="285727"/>
            <a:ext cx="2928958" cy="4929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214554"/>
            <a:ext cx="271461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143248"/>
            <a:ext cx="26574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Вика и ее кошка - 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Маргоша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b="1" dirty="0" err="1" smtClean="0"/>
              <a:t>Маргошу</a:t>
            </a:r>
            <a:r>
              <a:rPr lang="ru-RU" sz="1600" b="1" dirty="0" smtClean="0"/>
              <a:t> забрали из приюта уже взрослой кошкой. Она оказалась очень доброй и ласковой. </a:t>
            </a:r>
          </a:p>
          <a:p>
            <a:r>
              <a:rPr lang="ru-RU" sz="1600" b="1" dirty="0" smtClean="0"/>
              <a:t>Когда Вика вдруг  заплачет,    </a:t>
            </a:r>
            <a:r>
              <a:rPr lang="ru-RU" sz="1600" b="1" dirty="0" err="1" smtClean="0"/>
              <a:t>Маргоша</a:t>
            </a:r>
            <a:r>
              <a:rPr lang="ru-RU" sz="1600" b="1" dirty="0" smtClean="0"/>
              <a:t> всегда прибегает ее успокаивать.</a:t>
            </a:r>
            <a:endParaRPr lang="ru-RU" sz="1600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73051"/>
            <a:ext cx="3143272" cy="465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500306"/>
            <a:ext cx="2677937" cy="412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286256"/>
            <a:ext cx="2355835" cy="185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Артем и его семейство улиток.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Улитки живут дружно, любят вкусно покушать.</a:t>
            </a:r>
          </a:p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73050"/>
            <a:ext cx="2928957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785926"/>
            <a:ext cx="271461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143248"/>
            <a:ext cx="26574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Вика и ее кошка - Ася.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b="1" i="1" dirty="0" smtClean="0"/>
              <a:t>Ася – серьезная кошка, не любит, когда ее гладят, а любит наблюдать.</a:t>
            </a:r>
            <a:endParaRPr lang="ru-RU" sz="1800" b="1" i="1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285728"/>
            <a:ext cx="511175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19" y="3286124"/>
            <a:ext cx="2857521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786050" y="1720840"/>
            <a:ext cx="56436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</a:rPr>
              <a:t>«</a:t>
            </a:r>
            <a:r>
              <a:rPr lang="ru-RU" sz="4800" b="1" dirty="0" smtClean="0">
                <a:solidFill>
                  <a:srgbClr val="C00000"/>
                </a:solidFill>
              </a:rPr>
              <a:t>МОЙ ДОМАШНИЙ ЛЮБИМЧИК»</a:t>
            </a:r>
          </a:p>
          <a:p>
            <a:pPr algn="ctr"/>
            <a:endParaRPr lang="ru-RU" sz="4800" b="1" dirty="0" smtClean="0">
              <a:solidFill>
                <a:srgbClr val="C00000"/>
              </a:solidFill>
            </a:endParaRPr>
          </a:p>
          <a:p>
            <a:pPr algn="ctr"/>
            <a:r>
              <a:rPr lang="ru-RU" i="1" dirty="0" smtClean="0"/>
              <a:t>               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Проект для детей средней группы.</a:t>
            </a: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              Руководитель проекта: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Майорова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Т.А.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Матвей, его кошка – Фрося и собачка –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Кусачка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b="1" i="1" dirty="0" smtClean="0"/>
              <a:t>Собачка – </a:t>
            </a:r>
            <a:r>
              <a:rPr lang="ru-RU" sz="1800" b="1" i="1" dirty="0" err="1" smtClean="0"/>
              <a:t>Кусачка</a:t>
            </a:r>
            <a:r>
              <a:rPr lang="ru-RU" sz="1800" b="1" i="1" dirty="0" smtClean="0"/>
              <a:t> очень любит покушать, поспать и погулять, кошка Фрося  очень ласковая и любит играть.</a:t>
            </a:r>
            <a:endParaRPr lang="ru-RU" sz="1800" b="1" i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04"/>
            <a:ext cx="3143272" cy="548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214422"/>
            <a:ext cx="195273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00504"/>
            <a:ext cx="20478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Богдана и ее аквариумные рыбки.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/>
              <a:t>В аквариуме  живут меченосцы, </a:t>
            </a:r>
            <a:r>
              <a:rPr lang="ru-RU" sz="1800" b="1" i="1" dirty="0" err="1" smtClean="0"/>
              <a:t>гуппи</a:t>
            </a:r>
            <a:r>
              <a:rPr lang="ru-RU" sz="1800" b="1" i="1" dirty="0" smtClean="0"/>
              <a:t> и сом.</a:t>
            </a:r>
          </a:p>
          <a:p>
            <a:r>
              <a:rPr lang="ru-RU" sz="1800" b="1" i="1" dirty="0" smtClean="0"/>
              <a:t>Рыбки очень веселые и озорные. Богдана кормит рыбок и помогает маме чистить аквариум.</a:t>
            </a:r>
          </a:p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9" y="785795"/>
            <a:ext cx="300039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500042"/>
            <a:ext cx="2428892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9" name="Рисунок 8" descr="C:\Users\USER\Downloads\дом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286256"/>
            <a:ext cx="1600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Кирилл и его котик Сэм.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5065734"/>
          </a:xfrm>
        </p:spPr>
        <p:txBody>
          <a:bodyPr/>
          <a:lstStyle/>
          <a:p>
            <a:r>
              <a:rPr lang="ru-RU" sz="1800" b="1" i="1" dirty="0" smtClean="0"/>
              <a:t>Сэму очень нравится пить водичку из под крана, лежать на спине, вытянув лапки вперед, играть в мячик-прыгун. А самое любимое занятие Сэма наблюдать за птичками из окна, стоя на двух лапах.</a:t>
            </a:r>
            <a:endParaRPr lang="ru-RU" sz="1800" b="1" i="1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43916" y="273050"/>
            <a:ext cx="3188281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500570"/>
            <a:ext cx="257176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Степа и его коты -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Марик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 и Васька.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b="1" i="1" dirty="0" smtClean="0"/>
              <a:t>Котики любят вкусно покушать и сладко поспать, а еще поиграть и понаблюдать за птицами, выглядывая в окно.</a:t>
            </a:r>
          </a:p>
          <a:p>
            <a:r>
              <a:rPr lang="ru-RU" sz="1800" b="1" i="1" dirty="0" smtClean="0"/>
              <a:t> </a:t>
            </a:r>
            <a:endParaRPr lang="ru-RU" sz="1800" b="1" i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857232"/>
            <a:ext cx="2714644" cy="421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857232"/>
            <a:ext cx="250033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786190"/>
            <a:ext cx="1809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Вика и ее кошка </a:t>
            </a:r>
            <a:r>
              <a:rPr lang="ru-RU" i="1" dirty="0" err="1" smtClean="0">
                <a:solidFill>
                  <a:schemeClr val="accent6">
                    <a:lumMod val="75000"/>
                  </a:schemeClr>
                </a:solidFill>
              </a:rPr>
              <a:t>Боня</a:t>
            </a:r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b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1428736"/>
            <a:ext cx="3008313" cy="4691063"/>
          </a:xfrm>
        </p:spPr>
        <p:txBody>
          <a:bodyPr>
            <a:normAutofit/>
          </a:bodyPr>
          <a:lstStyle/>
          <a:p>
            <a:r>
              <a:rPr lang="ru-RU" sz="1800" b="1" i="1" dirty="0" smtClean="0"/>
              <a:t>Кошку  - </a:t>
            </a:r>
            <a:r>
              <a:rPr lang="ru-RU" sz="1800" b="1" i="1" dirty="0" err="1" smtClean="0"/>
              <a:t>Боню</a:t>
            </a:r>
            <a:r>
              <a:rPr lang="ru-RU" sz="1800" b="1" i="1" dirty="0" smtClean="0"/>
              <a:t> подарили Вике на день рождения в прошлом году.</a:t>
            </a:r>
          </a:p>
          <a:p>
            <a:r>
              <a:rPr lang="ru-RU" sz="1800" b="1" i="1" dirty="0" smtClean="0"/>
              <a:t> </a:t>
            </a:r>
            <a:r>
              <a:rPr lang="ru-RU" sz="1800" b="1" i="1" dirty="0" err="1" smtClean="0"/>
              <a:t>Боня</a:t>
            </a:r>
            <a:r>
              <a:rPr lang="ru-RU" sz="1800" b="1" i="1" dirty="0" smtClean="0"/>
              <a:t> была совсем еще маленьким  озорным котенком.</a:t>
            </a:r>
          </a:p>
          <a:p>
            <a:r>
              <a:rPr lang="ru-RU" sz="1800" b="1" i="1" dirty="0" smtClean="0"/>
              <a:t> Сейчас </a:t>
            </a:r>
            <a:r>
              <a:rPr lang="ru-RU" sz="1800" b="1" i="1" dirty="0" err="1" smtClean="0"/>
              <a:t>Боня</a:t>
            </a:r>
            <a:r>
              <a:rPr lang="ru-RU" sz="1800" b="1" i="1" dirty="0" smtClean="0"/>
              <a:t> умная, ласковая кошечка. Любит играть с Викой.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41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14290"/>
            <a:ext cx="3071833" cy="421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46" y="714356"/>
            <a:ext cx="2357454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929066"/>
            <a:ext cx="252174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786322"/>
            <a:ext cx="2355835" cy="185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786050" y="928671"/>
            <a:ext cx="5643602" cy="1846659"/>
          </a:xfrm>
          <a:prstGeom prst="rect">
            <a:avLst/>
          </a:prstGeom>
          <a:ln>
            <a:noFill/>
          </a:ln>
          <a:scene3d>
            <a:camera prst="perspectiveBelow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«</a:t>
            </a:r>
            <a:r>
              <a:rPr lang="ru-RU" sz="4800" b="1" dirty="0" smtClean="0">
                <a:solidFill>
                  <a:srgbClr val="0070C0"/>
                </a:solidFill>
              </a:rPr>
              <a:t>СПАСИБО ЗА     ВНИМАНИЕ!!!»</a:t>
            </a:r>
          </a:p>
          <a:p>
            <a:pPr algn="ctr"/>
            <a:r>
              <a:rPr lang="ru-RU" dirty="0" smtClean="0"/>
              <a:t>              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428868"/>
            <a:ext cx="40005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4214818"/>
            <a:ext cx="2070083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Актуальность проекта: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нравственных ценностей необходимо начинать как можно раньше, уже в дошкольном возрасте.  Нравственное воспитание, в первую очередь, должно формировать у ребенка милосердие, доброту, способность к состраданию.  Для этого необходимо  создание ситуаций, когда ребенок выступает в роли лица, совершающего акт милосердия, когда он получает удовлетворение от того, что кому-то реально.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маленького ребенка таким слабейшим, нуждающимся в его добром поступке, является животное.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Любовь к животным — великое чувство. Оно помогает ребенку стать великодушнее, справедливее, ответственнее. Отзывчивость, милосердие, доброта, сострадание к ближнему закладываются в раннем детстве. Если ребенок не научен  жалеть, любить, заботиться о братьях наших меньших, трудно в нем будет воспитать эти качества в подростковом, а уж тем более в зрелом возрасте.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Одним из путей воспитания в детях доброты является воспитания у них бережного отношения к природе, в частности к животным. Потрогав и погладив собаку или кошку, маленький человечек уже не возьмет палку, чтобы ударить их. Надо постараться помочь детям найти свою дорожку —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дорожку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 добру. Научить их заботиться о живом. Одной из форм работы  с детьми в этом направлении стал наш проект: «Мой домашний любимчик»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071942"/>
            <a:ext cx="2498711" cy="24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143380"/>
            <a:ext cx="30194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TopUp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142853"/>
            <a:ext cx="8643966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Тип проекта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педагогический, исследовательский.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Срок реализации проекта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краткосрочный (март2022г)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дети, родители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900" b="1" dirty="0" smtClean="0"/>
              <a:t>:  </a:t>
            </a:r>
            <a:r>
              <a:rPr lang="ru-RU" sz="900" dirty="0" smtClean="0"/>
              <a:t> </a:t>
            </a:r>
            <a:r>
              <a:rPr lang="ru-RU" sz="1400" dirty="0" smtClean="0">
                <a:solidFill>
                  <a:srgbClr val="002060"/>
                </a:solidFill>
              </a:rPr>
              <a:t>Воспитание любви и бережного отношения к домашним       животным.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Задачи проекта: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Формировать у детей ответственное отношение к домашним питомцам;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002060"/>
                </a:solidFill>
              </a:rPr>
              <a:t> Развивать желание участвовать в беседе, рассказывая о своих домашних животных;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rgbClr val="002060"/>
                </a:solidFill>
              </a:rPr>
              <a:t> Воспитывать любовь и бережное отношение к ним.</a:t>
            </a:r>
            <a:r>
              <a:rPr lang="ru-RU" sz="1400" dirty="0" smtClean="0"/>
              <a:t> 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-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Расширить и обогатить представления детей о домашних питомцах.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786058"/>
            <a:ext cx="367665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071810"/>
            <a:ext cx="260032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3500438"/>
            <a:ext cx="236537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HeroicExtreme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285728"/>
            <a:ext cx="7358114" cy="1200329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Планируемый результат:</a:t>
            </a:r>
          </a:p>
          <a:p>
            <a:pPr indent="2286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Дети  интересуются жизнью домашних животных,  с интересом наблюдают за ними, с удовольствием рассказывают о своих наблюдениях взрослым и сверстникам, оказывают посильную помощь в уходе за ними. Проявляют заботу и внимание.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928802"/>
            <a:ext cx="2714644" cy="337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428868"/>
            <a:ext cx="2714644" cy="364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prst="cross"/>
          </a:sp3d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000240"/>
            <a:ext cx="285752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285729"/>
            <a:ext cx="7358114" cy="6401753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Этапы реализации проекта:</a:t>
            </a:r>
          </a:p>
          <a:p>
            <a:r>
              <a:rPr lang="ru-RU" sz="1600" dirty="0" smtClean="0"/>
              <a:t>1.</a:t>
            </a:r>
            <a:r>
              <a:rPr lang="ru-RU" sz="1600" b="1" i="1" dirty="0" smtClean="0">
                <a:solidFill>
                  <a:schemeClr val="tx2"/>
                </a:solidFill>
              </a:rPr>
              <a:t> </a:t>
            </a:r>
            <a:r>
              <a:rPr lang="ru-RU" sz="1400" b="1" i="1" u="sng" dirty="0" smtClean="0">
                <a:solidFill>
                  <a:schemeClr val="tx2"/>
                </a:solidFill>
              </a:rPr>
              <a:t>Подготовительный этап</a:t>
            </a:r>
            <a:r>
              <a:rPr lang="ru-RU" sz="1400" b="1" i="1" dirty="0" smtClean="0">
                <a:solidFill>
                  <a:schemeClr val="tx2"/>
                </a:solidFill>
              </a:rPr>
              <a:t>: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   </a:t>
            </a:r>
            <a:r>
              <a:rPr lang="ru-RU" sz="1400" dirty="0" smtClean="0">
                <a:solidFill>
                  <a:schemeClr val="tx2"/>
                </a:solidFill>
              </a:rPr>
              <a:t>Составление плана совместной работы с детьми, педагогами и родителями;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  Подборка фотографий, литературы;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 Изучение  методической литературы, подбор и разработка методического материала и художественной литературы для детей по теме проекта.</a:t>
            </a:r>
          </a:p>
          <a:p>
            <a:pPr>
              <a:buFontTx/>
              <a:buChar char="-"/>
            </a:pPr>
            <a:endParaRPr lang="ru-RU" sz="1400" dirty="0" smtClean="0"/>
          </a:p>
          <a:p>
            <a:r>
              <a:rPr lang="ru-RU" sz="1400" u="sng" dirty="0" smtClean="0"/>
              <a:t>2</a:t>
            </a:r>
            <a:r>
              <a:rPr lang="ru-RU" sz="1400" i="1" u="sng" dirty="0" smtClean="0"/>
              <a:t>. </a:t>
            </a:r>
            <a:r>
              <a:rPr lang="ru-RU" sz="1400" b="1" i="1" u="sng" dirty="0" smtClean="0">
                <a:solidFill>
                  <a:schemeClr val="tx2"/>
                </a:solidFill>
              </a:rPr>
              <a:t>Основной этап:</a:t>
            </a:r>
          </a:p>
          <a:p>
            <a:pPr>
              <a:buFont typeface="Wingdings" pitchFamily="2" charset="2"/>
              <a:buChar char="q"/>
            </a:pPr>
            <a:r>
              <a:rPr lang="ru-RU" sz="1400" b="1" dirty="0" smtClean="0">
                <a:solidFill>
                  <a:srgbClr val="7030A0"/>
                </a:solidFill>
              </a:rPr>
              <a:t>Мероприятия по работе с детьми</a:t>
            </a:r>
            <a:r>
              <a:rPr lang="ru-RU" sz="1400" dirty="0" smtClean="0"/>
              <a:t>: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 </a:t>
            </a:r>
            <a:r>
              <a:rPr lang="ru-RU" sz="1400" dirty="0" smtClean="0">
                <a:solidFill>
                  <a:schemeClr val="tx2"/>
                </a:solidFill>
              </a:rPr>
              <a:t>Чтение художественной литературы (В.Лунин «Цап –Царап и Чик-чирик»; Н.Носов «Живая шляпа»;  «Кто сказал МЯУ?»; </a:t>
            </a:r>
            <a:r>
              <a:rPr lang="ru-RU" sz="1400" dirty="0" err="1" smtClean="0">
                <a:solidFill>
                  <a:schemeClr val="tx2"/>
                </a:solidFill>
              </a:rPr>
              <a:t>Н.Пикулева</a:t>
            </a:r>
            <a:r>
              <a:rPr lang="ru-RU" sz="1400" dirty="0" smtClean="0">
                <a:solidFill>
                  <a:schemeClr val="tx2"/>
                </a:solidFill>
              </a:rPr>
              <a:t> «Был у кошки День рождения»;  Н. Сладков «Мурлыка»; В.Лунин «Щенок»;  и </a:t>
            </a:r>
            <a:r>
              <a:rPr lang="ru-RU" sz="1400" dirty="0" err="1" smtClean="0">
                <a:solidFill>
                  <a:schemeClr val="tx2"/>
                </a:solidFill>
              </a:rPr>
              <a:t>т.д</a:t>
            </a:r>
            <a:r>
              <a:rPr lang="ru-RU" sz="1400" dirty="0" smtClean="0">
                <a:solidFill>
                  <a:schemeClr val="tx2"/>
                </a:solidFill>
              </a:rPr>
              <a:t>)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Просмотр иллюстраций, фотографий  на тему: «Мой домашний любимчик».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Беседы о  систематизации знания детей о  животных (как ухаживать за своими питомцами).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Наблюдение</a:t>
            </a:r>
            <a:r>
              <a:rPr lang="ru-RU" sz="1400" b="1" dirty="0" smtClean="0">
                <a:solidFill>
                  <a:schemeClr val="tx2"/>
                </a:solidFill>
              </a:rPr>
              <a:t> </a:t>
            </a:r>
            <a:r>
              <a:rPr lang="ru-RU" sz="1400" dirty="0" smtClean="0">
                <a:solidFill>
                  <a:schemeClr val="tx2"/>
                </a:solidFill>
              </a:rPr>
              <a:t>за повадками своих домашних питомцах.</a:t>
            </a:r>
            <a:endParaRPr lang="ru-RU" sz="1400" u="sng" dirty="0" smtClean="0">
              <a:solidFill>
                <a:schemeClr val="tx2"/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Вечер загадок «Угадай животное».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Раскрась свое домашнее животное.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Чтение сказок («Петух и собака»; Кот и петух; У попа была собака»; «Как собака друга искала» и </a:t>
            </a:r>
            <a:r>
              <a:rPr lang="ru-RU" sz="1400" dirty="0" err="1" smtClean="0">
                <a:solidFill>
                  <a:schemeClr val="tx2"/>
                </a:solidFill>
              </a:rPr>
              <a:t>т.д</a:t>
            </a:r>
            <a:r>
              <a:rPr lang="ru-RU" sz="1400" dirty="0" smtClean="0">
                <a:solidFill>
                  <a:schemeClr val="tx2"/>
                </a:solidFill>
              </a:rPr>
              <a:t>)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Ролевая игра « Мы нашли котенка».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Нарисуй своего домашнего питомца.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Лепим своего любимца.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Расскажи о своем любимом животном.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Составления рассказа по картине « Собака со щенятами».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 Создание альбома: «Мой домашний любимчик».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/>
                </a:solidFill>
              </a:rPr>
              <a:t>Викторина- «Наши верные друзья».</a:t>
            </a:r>
          </a:p>
          <a:p>
            <a:endParaRPr lang="ru-RU" sz="1400" dirty="0" smtClean="0"/>
          </a:p>
          <a:p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857760"/>
            <a:ext cx="2214578" cy="150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LeftDown"/>
            <a:lightRig rig="threePt" dir="t"/>
          </a:scene3d>
          <a:sp3d>
            <a:bevelT w="101600" prst="riblet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500043"/>
            <a:ext cx="7358114" cy="295465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/>
              <a:t> </a:t>
            </a:r>
            <a:r>
              <a:rPr lang="ru-RU" sz="1400" b="1" u="sng" dirty="0" smtClean="0">
                <a:solidFill>
                  <a:schemeClr val="accent1"/>
                </a:solidFill>
              </a:rPr>
              <a:t>Дидактические игры</a:t>
            </a:r>
            <a:r>
              <a:rPr lang="ru-RU" sz="1400" b="1" dirty="0" smtClean="0">
                <a:solidFill>
                  <a:schemeClr val="accent1"/>
                </a:solidFill>
              </a:rPr>
              <a:t>:</a:t>
            </a:r>
          </a:p>
          <a:p>
            <a:r>
              <a:rPr lang="ru-RU" sz="1400" i="1" dirty="0" smtClean="0">
                <a:solidFill>
                  <a:schemeClr val="tx2"/>
                </a:solidFill>
              </a:rPr>
              <a:t>«Чьи ушки?»</a:t>
            </a: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i="1" dirty="0" smtClean="0">
                <a:solidFill>
                  <a:schemeClr val="tx2"/>
                </a:solidFill>
              </a:rPr>
              <a:t>«Узнай  животное по голосу»</a:t>
            </a: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>
                <a:solidFill>
                  <a:schemeClr val="tx2"/>
                </a:solidFill>
              </a:rPr>
              <a:t>«Для кого еда в миске?»</a:t>
            </a:r>
          </a:p>
          <a:p>
            <a:r>
              <a:rPr lang="ru-RU" sz="1400" b="1" dirty="0" smtClean="0"/>
              <a:t> </a:t>
            </a:r>
            <a:r>
              <a:rPr lang="ru-RU" sz="1400" b="1" dirty="0" smtClean="0">
                <a:solidFill>
                  <a:schemeClr val="accent1"/>
                </a:solidFill>
              </a:rPr>
              <a:t>Пальчиковая игра: </a:t>
            </a:r>
            <a:r>
              <a:rPr lang="ru-RU" sz="1400" b="1" dirty="0" smtClean="0"/>
              <a:t> </a:t>
            </a:r>
            <a:r>
              <a:rPr lang="ru-RU" sz="1400" i="1" dirty="0" smtClean="0">
                <a:solidFill>
                  <a:schemeClr val="tx2"/>
                </a:solidFill>
              </a:rPr>
              <a:t>«Маленький пушистый котик , моет сам себе животик</a:t>
            </a:r>
            <a:r>
              <a:rPr lang="ru-RU" sz="1400" dirty="0" smtClean="0">
                <a:solidFill>
                  <a:schemeClr val="tx2"/>
                </a:solidFill>
              </a:rPr>
              <a:t>; «Рыбки в аквариуме»</a:t>
            </a:r>
            <a:r>
              <a:rPr lang="ru-RU" sz="1400" b="1" dirty="0" smtClean="0">
                <a:solidFill>
                  <a:schemeClr val="tx2"/>
                </a:solidFill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2"/>
                </a:solidFill>
              </a:rPr>
              <a:t>Работа с родителями: </a:t>
            </a:r>
          </a:p>
          <a:p>
            <a:r>
              <a:rPr lang="ru-RU" sz="1400" dirty="0" smtClean="0">
                <a:solidFill>
                  <a:schemeClr val="tx2"/>
                </a:solidFill>
              </a:rPr>
              <a:t>Привлечение родителей к наблюдению вместе с детьми за домашним любимчиком и  изготовлению  совместных снимков .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2"/>
              </a:solidFill>
            </a:endParaRPr>
          </a:p>
          <a:p>
            <a:r>
              <a:rPr lang="ru-RU" sz="1400" dirty="0" smtClean="0"/>
              <a:t> </a:t>
            </a:r>
            <a:endParaRPr lang="ru-RU" sz="1400" b="1" dirty="0" smtClean="0"/>
          </a:p>
          <a:p>
            <a:endParaRPr lang="ru-RU" sz="1400" dirty="0" smtClean="0"/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1" y="3500438"/>
            <a:ext cx="2571768" cy="258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 w="165100" prst="coolSlant"/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23622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38947" y="4357694"/>
            <a:ext cx="2105053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 prst="slope"/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4857760"/>
            <a:ext cx="18288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perspectiveContrastingRightFacing"/>
            <a:lightRig rig="threePt" dir="t"/>
          </a:scene3d>
          <a:sp3d>
            <a:bevelT w="114300" prst="artDeco"/>
          </a:sp3d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4572008"/>
            <a:ext cx="178595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 prst="slop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42976" y="357166"/>
            <a:ext cx="7358114" cy="738664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bliqueTopRight"/>
            <a:lightRig rig="threePt" dir="t"/>
          </a:scene3d>
          <a:sp3d>
            <a:bevelT w="114300" prst="hardEdge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3 этап</a:t>
            </a:r>
            <a:r>
              <a:rPr kumimoji="0" lang="ru-RU" sz="180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cs typeface="Arial" pitchFamily="34" charset="0"/>
              </a:rPr>
              <a:t> – Итоговый</a:t>
            </a: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aseline="0" dirty="0" smtClean="0">
                <a:latin typeface="Arial" pitchFamily="34" charset="0"/>
                <a:cs typeface="Arial" pitchFamily="34" charset="0"/>
              </a:rPr>
              <a:t>                       </a:t>
            </a:r>
            <a:r>
              <a:rPr lang="ru-RU" sz="2400" b="1" i="1" baseline="0" dirty="0" err="1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Фотоотчет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5725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3357562"/>
            <a:ext cx="7079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« Составляем  короткий рассказ по картине «Собака со щенятами.»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428604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500041"/>
            <a:ext cx="2357454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786190"/>
            <a:ext cx="4286280" cy="2868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929066"/>
            <a:ext cx="278608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2Lef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837</TotalTime>
  <Words>527</Words>
  <Application>Microsoft Office PowerPoint</Application>
  <PresentationFormat>Экран (4:3)</PresentationFormat>
  <Paragraphs>108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Марк и его собачка -                               Софа. </vt:lpstr>
      <vt:lpstr>Вика и ее кошка - Тучка</vt:lpstr>
      <vt:lpstr>Кирилл, его кот- Мурзик     и улитка -  Гэрик.  </vt:lpstr>
      <vt:lpstr>Вика и ее кошка -  Маргоша. </vt:lpstr>
      <vt:lpstr>Артем и его семейство улиток. </vt:lpstr>
      <vt:lpstr>Вика и ее кошка - Ася. </vt:lpstr>
      <vt:lpstr>Матвей, его кошка – Фрося и собачка – Кусачка. </vt:lpstr>
      <vt:lpstr>Богдана и ее аквариумные рыбки. </vt:lpstr>
      <vt:lpstr>Кирилл и его котик Сэм. </vt:lpstr>
      <vt:lpstr>Степа и его коты - Марик и Васька. </vt:lpstr>
      <vt:lpstr>Вика и ее кошка Боня. 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USER</cp:lastModifiedBy>
  <cp:revision>149</cp:revision>
  <dcterms:created xsi:type="dcterms:W3CDTF">2020-06-13T11:24:38Z</dcterms:created>
  <dcterms:modified xsi:type="dcterms:W3CDTF">2022-04-18T18:35:36Z</dcterms:modified>
</cp:coreProperties>
</file>